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3" r:id="rId2"/>
    <p:sldId id="278" r:id="rId3"/>
    <p:sldId id="279" r:id="rId4"/>
    <p:sldId id="277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10788650" cy="7593013"/>
  <p:notesSz cx="6858000" cy="9144000"/>
  <p:defaultTextStyle>
    <a:defPPr>
      <a:defRPr lang="en-US"/>
    </a:defPPr>
    <a:lvl1pPr marL="0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1pPr>
    <a:lvl2pPr marL="525186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2pPr>
    <a:lvl3pPr marL="1050371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3pPr>
    <a:lvl4pPr marL="1575557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4pPr>
    <a:lvl5pPr marL="2100743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5pPr>
    <a:lvl6pPr marL="2625928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6pPr>
    <a:lvl7pPr marL="3151114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7pPr>
    <a:lvl8pPr marL="3676299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8pPr>
    <a:lvl9pPr marL="4201485" algn="l" defTabSz="1050371" rtl="0" eaLnBrk="1" latinLnBrk="0" hangingPunct="1">
      <a:defRPr sz="20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8"/>
    <p:restoredTop sz="75439" autoAdjust="0"/>
  </p:normalViewPr>
  <p:slideViewPr>
    <p:cSldViewPr snapToGrid="0" snapToObjects="1">
      <p:cViewPr varScale="1">
        <p:scale>
          <a:sx n="45" d="100"/>
          <a:sy n="45" d="100"/>
        </p:scale>
        <p:origin x="174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23C3-7F87-BE48-A53C-6006766F6DD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6663" y="1143000"/>
            <a:ext cx="4384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85A2C-1716-E74F-A20F-93C42BC2A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0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egoe UI" panose="020B0502040204020203" pitchFamily="34" charset="0"/>
              </a:rPr>
              <a:t>Source: https://translate.google.co.uk/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1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Source: https://www.kiwi.com/stories/fun-facts-world-languages/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8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3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Segoe UI" panose="020B0502040204020203" pitchFamily="34" charset="0"/>
              </a:rPr>
              <a:t>Source: https://cudoo.com/blog/something-borrowed-english-words-with-foreign-origins/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64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96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42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2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Source: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Langoly</a:t>
            </a:r>
            <a:r>
              <a:rPr lang="en-GB" sz="1800" dirty="0">
                <a:effectLst/>
                <a:latin typeface="Segoe UI" panose="020B0502040204020203" pitchFamily="34" charset="0"/>
              </a:rPr>
              <a:t>, with 2022 data pulled from a variety of sources, including </a:t>
            </a:r>
            <a:r>
              <a:rPr lang="en-GB" sz="1800" dirty="0" err="1">
                <a:effectLst/>
                <a:latin typeface="Segoe UI" panose="020B0502040204020203" pitchFamily="34" charset="0"/>
              </a:rPr>
              <a:t>Ethnologue</a:t>
            </a:r>
            <a:r>
              <a:rPr lang="en-GB" sz="1800" dirty="0">
                <a:effectLst/>
                <a:latin typeface="Segoe UI" panose="020B0502040204020203" pitchFamily="34" charset="0"/>
              </a:rPr>
              <a:t>, the UK census and European government bodies. https://www.langoly.com/most-spoken-languages-in-europe/. Rounded up to nearest million.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8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egoe UI" panose="020B0502040204020203" pitchFamily="34" charset="0"/>
              </a:rPr>
              <a:t>Source: https://www.ethnologue.com/guides/ethnologue200, for total language usage worldwide, including people who speak these languages as their native tongue and those who speak them as second languages.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9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egoe UI" panose="020B0502040204020203" pitchFamily="34" charset="0"/>
              </a:rPr>
              <a:t>Source for question 3: https://www.academia.edu/13977360/Minority_Languages_in_Multilingual_European_Union​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r>
              <a:rPr lang="en-GB" sz="1800" i="1" dirty="0" err="1">
                <a:effectLst/>
                <a:latin typeface="Segoe UI" panose="020B0502040204020203" pitchFamily="34" charset="0"/>
              </a:rPr>
              <a:t>Silbo</a:t>
            </a:r>
            <a:r>
              <a:rPr lang="en-GB" sz="1800" i="1" dirty="0">
                <a:effectLst/>
                <a:latin typeface="Segoe UI" panose="020B0502040204020203" pitchFamily="34" charset="0"/>
              </a:rPr>
              <a:t> </a:t>
            </a:r>
            <a:r>
              <a:rPr lang="en-GB" sz="1800" i="1" dirty="0" err="1">
                <a:effectLst/>
                <a:latin typeface="Segoe UI" panose="020B0502040204020203" pitchFamily="34" charset="0"/>
              </a:rPr>
              <a:t>gomero</a:t>
            </a:r>
            <a:r>
              <a:rPr lang="en-GB" sz="1800" i="1" dirty="0">
                <a:effectLst/>
                <a:latin typeface="Segoe UI" panose="020B0502040204020203" pitchFamily="34" charset="0"/>
              </a:rPr>
              <a:t> </a:t>
            </a:r>
            <a:r>
              <a:rPr lang="en-GB" sz="1800" dirty="0">
                <a:effectLst/>
                <a:latin typeface="Segoe UI" panose="020B0502040204020203" pitchFamily="34" charset="0"/>
              </a:rPr>
              <a:t>video and article: https://www.bbc.co.uk/news/magazine-20953138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85A2C-1716-E74F-A20F-93C42BC2AD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6813-A9E8-674C-82D7-A755C6F35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81" y="1242654"/>
            <a:ext cx="8091488" cy="264349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A36C4-E807-DE4E-A326-80A8F972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581" y="3988090"/>
            <a:ext cx="8091488" cy="18332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95A4E-215B-3643-AD59-FDA2AEFE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ED13-EBDF-B142-A709-9964D3FA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BF5F-0442-EB46-BAA1-2791565C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9AF6-73E8-9D4C-9C44-403A4330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5" y="506201"/>
            <a:ext cx="3479620" cy="17717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DEDA-65AE-0C41-B05E-54B96134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81" y="1093255"/>
            <a:ext cx="5461754" cy="53959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F0D5-869D-BC44-A180-DA2A1919A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125" y="2277904"/>
            <a:ext cx="3479620" cy="4220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8A203-D690-B44A-8CA6-94D37B70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FE6B-D766-D84A-AC84-5D14E7D5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4368F-786B-4B41-B28B-29C0B914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DD40-3F1D-6549-82C2-881DE526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5" y="506201"/>
            <a:ext cx="3479620" cy="1771703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AF777-B2F1-7848-B6DF-F3340E619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6581" y="1093255"/>
            <a:ext cx="5461754" cy="5395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745E6-268F-334E-B476-E5AA7DC5A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125" y="2277904"/>
            <a:ext cx="3479620" cy="4220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E1D1C-E5AB-914B-B754-EC8DF029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BF241-37EB-1F48-8076-36EC97AC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35D90-8260-684B-875C-188CF7E6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6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8FC2-580D-0A42-8E11-AF27592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20" y="404259"/>
            <a:ext cx="9305211" cy="14676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BDCF8-35E0-3747-82DD-5B277F71E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720" y="2021288"/>
            <a:ext cx="9305211" cy="48176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467E-A5B8-B642-9041-A2D2478D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5583-7AC9-6F44-9B2B-BF96E093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A8221-D355-D84D-8EBF-C2BE1BC8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3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863C8-515E-1143-9BDC-8033F0E7A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0628" y="404257"/>
            <a:ext cx="2326303" cy="643472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A2713-028F-E24C-8267-5F1E6F041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1720" y="404257"/>
            <a:ext cx="6844050" cy="64347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9638-70D5-024C-B297-0656278C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F582-D5FB-5A43-843B-E5337E28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C372-2B18-2A48-A272-7AE6201A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F320-E197-AE4C-812F-B24CA0B7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20" y="404259"/>
            <a:ext cx="9305211" cy="14676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638A-544D-A446-8B45-2CB3A0798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20" y="2021288"/>
            <a:ext cx="9305211" cy="4817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98EB6-0A7F-1741-9195-6D1A910F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2236E-E6D3-D241-BFF7-91A6CF6A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5936-C0B6-DA42-BBB6-1C585CD5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F6E1-2833-E646-9977-8D67647C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01" y="1892983"/>
            <a:ext cx="9305211" cy="3158482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B7FD5-3D4D-CB4A-A931-C836193A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101" y="5081345"/>
            <a:ext cx="9305211" cy="1660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46AF-514C-7648-8807-D52E5F7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BDE91-DFF2-F14D-A74D-8681A31E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BBC1-C603-B847-AE20-27F35E50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92E6-7B47-3845-8A82-B48593BAE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720" y="2021288"/>
            <a:ext cx="4585176" cy="4817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5A58D-5368-2749-804B-046A3C68C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1754" y="2021288"/>
            <a:ext cx="4585176" cy="4817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E58A51-7FEA-D94F-B483-CD2BBC183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C0001  Version 1.4 • BTEC Marketing • Jan 2022 • DCL1: Public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52246A4-B4A4-EA49-8A8F-450A2334B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87F84-8113-F247-9B1A-667A80348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F6B76CF-F67A-7D4B-8F63-8E00B159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20" y="404258"/>
            <a:ext cx="9305211" cy="14676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4663-068A-A845-8F3E-433AE37A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5" y="404259"/>
            <a:ext cx="9305211" cy="14676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52E0F-CB21-934E-ABE6-AADE3D28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126" y="1861343"/>
            <a:ext cx="4564104" cy="9122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30F2D-2F0D-5E49-B9BD-60029E344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126" y="2773559"/>
            <a:ext cx="4564104" cy="4079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1594D-13A1-BC48-8A11-F3FFC0C83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1755" y="1861343"/>
            <a:ext cx="4586581" cy="9122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674F9-4583-8947-86DD-7804F165B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1755" y="2773559"/>
            <a:ext cx="4586581" cy="4079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75354-B949-344C-8FBF-44EDD44D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5D71F-15BE-3F4E-A624-87F3AE95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9454A-1CE2-A54A-BC03-C3B4D65D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007B-A101-ED4D-AD93-B0522487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20" y="404259"/>
            <a:ext cx="9305211" cy="146763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413DA-A158-B140-BE16-08F846E7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720" y="7037600"/>
            <a:ext cx="2427446" cy="404258"/>
          </a:xfrm>
          <a:prstGeom prst="rect">
            <a:avLst/>
          </a:prstGeom>
        </p:spPr>
        <p:txBody>
          <a:bodyPr/>
          <a:lstStyle/>
          <a:p>
            <a:fld id="{88CEDA42-E646-444E-8718-7AD5B7CCE87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9D23C-0E9C-FB43-84AB-F470148A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E3C47-9D35-CA44-806E-0A50453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5496" y="7150559"/>
            <a:ext cx="700707" cy="373490"/>
          </a:xfrm>
          <a:prstGeom prst="rect">
            <a:avLst/>
          </a:prstGeom>
        </p:spPr>
        <p:txBody>
          <a:bodyPr/>
          <a:lstStyle/>
          <a:p>
            <a:fld id="{20C3AA71-1488-874F-A9E8-EE9C2D00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F1AB8B-8BC5-B142-B7C5-2585DAE6DBC2}"/>
              </a:ext>
            </a:extLst>
          </p:cNvPr>
          <p:cNvSpPr/>
          <p:nvPr userDrawn="1"/>
        </p:nvSpPr>
        <p:spPr>
          <a:xfrm>
            <a:off x="9168650" y="0"/>
            <a:ext cx="1620000" cy="75936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BA6CB-8B6F-1449-A9B8-EA5D5E1BE67F}"/>
              </a:ext>
            </a:extLst>
          </p:cNvPr>
          <p:cNvSpPr/>
          <p:nvPr userDrawn="1"/>
        </p:nvSpPr>
        <p:spPr>
          <a:xfrm>
            <a:off x="-1" y="0"/>
            <a:ext cx="7462158" cy="1267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49435-FC09-854C-9C5F-21BB70E2636E}"/>
              </a:ext>
            </a:extLst>
          </p:cNvPr>
          <p:cNvSpPr txBox="1"/>
          <p:nvPr userDrawn="1"/>
        </p:nvSpPr>
        <p:spPr>
          <a:xfrm>
            <a:off x="0" y="7341785"/>
            <a:ext cx="2167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C0490  Version 1.0 • July 2022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6A5F9-ED8B-4846-A8E7-9AD4A7928DFD}"/>
              </a:ext>
            </a:extLst>
          </p:cNvPr>
          <p:cNvSpPr txBox="1"/>
          <p:nvPr userDrawn="1"/>
        </p:nvSpPr>
        <p:spPr>
          <a:xfrm>
            <a:off x="9832131" y="7251439"/>
            <a:ext cx="767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D9451A-C7BD-A744-90C9-536291CE1168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B6B13-B761-004A-B0B4-B851224FACF1}"/>
              </a:ext>
            </a:extLst>
          </p:cNvPr>
          <p:cNvSpPr/>
          <p:nvPr userDrawn="1"/>
        </p:nvSpPr>
        <p:spPr>
          <a:xfrm>
            <a:off x="579119" y="553539"/>
            <a:ext cx="6993731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22A5EC-6344-834B-A899-D38ED2D7ADB8}"/>
              </a:ext>
            </a:extLst>
          </p:cNvPr>
          <p:cNvCxnSpPr>
            <a:cxnSpLocks/>
          </p:cNvCxnSpPr>
          <p:nvPr userDrawn="1"/>
        </p:nvCxnSpPr>
        <p:spPr>
          <a:xfrm>
            <a:off x="571672" y="547675"/>
            <a:ext cx="0" cy="720000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30865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rtwo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6A49435-FC09-854C-9C5F-21BB70E2636E}"/>
              </a:ext>
            </a:extLst>
          </p:cNvPr>
          <p:cNvSpPr txBox="1"/>
          <p:nvPr userDrawn="1"/>
        </p:nvSpPr>
        <p:spPr>
          <a:xfrm>
            <a:off x="0" y="7341785"/>
            <a:ext cx="2167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C0490  Version 1.0 • July 2022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6A5F9-ED8B-4846-A8E7-9AD4A7928DFD}"/>
              </a:ext>
            </a:extLst>
          </p:cNvPr>
          <p:cNvSpPr txBox="1"/>
          <p:nvPr userDrawn="1"/>
        </p:nvSpPr>
        <p:spPr>
          <a:xfrm>
            <a:off x="9832131" y="7251439"/>
            <a:ext cx="767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D9451A-C7BD-A744-90C9-536291CE1168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6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cree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ABA6CB-8B6F-1449-A9B8-EA5D5E1BE67F}"/>
              </a:ext>
            </a:extLst>
          </p:cNvPr>
          <p:cNvSpPr/>
          <p:nvPr userDrawn="1"/>
        </p:nvSpPr>
        <p:spPr>
          <a:xfrm>
            <a:off x="-1" y="0"/>
            <a:ext cx="6062133" cy="1006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49435-FC09-854C-9C5F-21BB70E2636E}"/>
              </a:ext>
            </a:extLst>
          </p:cNvPr>
          <p:cNvSpPr txBox="1"/>
          <p:nvPr userDrawn="1"/>
        </p:nvSpPr>
        <p:spPr>
          <a:xfrm>
            <a:off x="0" y="7341785"/>
            <a:ext cx="2167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C0453  Version 1.0 • July 2022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6A5F9-ED8B-4846-A8E7-9AD4A7928DFD}"/>
              </a:ext>
            </a:extLst>
          </p:cNvPr>
          <p:cNvSpPr txBox="1"/>
          <p:nvPr userDrawn="1"/>
        </p:nvSpPr>
        <p:spPr>
          <a:xfrm>
            <a:off x="9832131" y="7251439"/>
            <a:ext cx="767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7D9451A-C7BD-A744-90C9-536291CE1168}" type="slidenum"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B6B13-B761-004A-B0B4-B851224FACF1}"/>
              </a:ext>
            </a:extLst>
          </p:cNvPr>
          <p:cNvSpPr/>
          <p:nvPr userDrawn="1"/>
        </p:nvSpPr>
        <p:spPr>
          <a:xfrm>
            <a:off x="579120" y="365760"/>
            <a:ext cx="556768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7D3E85-25E0-4347-B268-60C638D67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6333" y="0"/>
            <a:ext cx="1602317" cy="7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772D7-9770-DB4A-88D9-5261048D3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0375" y="7261388"/>
            <a:ext cx="4189638" cy="279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C0001  Version 1.4 • BTEC Marketing • Jan 2022 • DCL1: Public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3267F4-15D1-A849-864F-482FC0B8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9484" y="7037599"/>
            <a:ext cx="2427446" cy="404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F87F84-8113-F247-9B1A-667A803483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.co.uk/?sl=auto&amp;tl=ja&amp;text=hello&amp;op=translate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translate.google.co.uk/?sl=auto&amp;tl=fr&amp;text=hello&amp;op=translate" TargetMode="External"/><Relationship Id="rId7" Type="http://schemas.openxmlformats.org/officeDocument/2006/relationships/hyperlink" Target="https://translate.google.co.uk/?sl=auto&amp;tl=es&amp;text=hello&amp;op=translate" TargetMode="External"/><Relationship Id="rId12" Type="http://schemas.openxmlformats.org/officeDocument/2006/relationships/hyperlink" Target="https://translate.google.co.uk/?sl=auto&amp;tl=sw&amp;text=hello&amp;op=transla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.co.uk/?sl=auto&amp;tl=ko&amp;text=hello&amp;op=translate" TargetMode="External"/><Relationship Id="rId11" Type="http://schemas.openxmlformats.org/officeDocument/2006/relationships/hyperlink" Target="https://translate.google.co.uk/?sl=auto&amp;tl=pt&amp;text=hello&amp;op=translate" TargetMode="External"/><Relationship Id="rId5" Type="http://schemas.openxmlformats.org/officeDocument/2006/relationships/hyperlink" Target="https://translate.google.co.uk/?sl=auto&amp;tl=it&amp;text=hello&amp;op=translate" TargetMode="External"/><Relationship Id="rId10" Type="http://schemas.openxmlformats.org/officeDocument/2006/relationships/hyperlink" Target="https://translate.google.co.uk/?sl=auto&amp;tl=el&amp;text=hello&amp;op=translate" TargetMode="External"/><Relationship Id="rId4" Type="http://schemas.openxmlformats.org/officeDocument/2006/relationships/hyperlink" Target="https://translate.google.co.uk/?sl=auto&amp;tl=ar&amp;text=hello&amp;op=translate" TargetMode="External"/><Relationship Id="rId9" Type="http://schemas.openxmlformats.org/officeDocument/2006/relationships/hyperlink" Target="https://translate.google.co.uk/?sl=auto&amp;tl=de&amp;text=hello&amp;op=translate" TargetMode="External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slide" Target="slide21.xml"/><Relationship Id="rId3" Type="http://schemas.openxmlformats.org/officeDocument/2006/relationships/image" Target="../media/image5.png"/><Relationship Id="rId21" Type="http://schemas.openxmlformats.org/officeDocument/2006/relationships/slide" Target="slide1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slide" Target="slide12.xml"/><Relationship Id="rId2" Type="http://schemas.openxmlformats.org/officeDocument/2006/relationships/image" Target="../media/image4.png"/><Relationship Id="rId16" Type="http://schemas.openxmlformats.org/officeDocument/2006/relationships/slide" Target="slide10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23" Type="http://schemas.openxmlformats.org/officeDocument/2006/relationships/slide" Target="slide13.xml"/><Relationship Id="rId10" Type="http://schemas.openxmlformats.org/officeDocument/2006/relationships/image" Target="../media/image12.png"/><Relationship Id="rId19" Type="http://schemas.openxmlformats.org/officeDocument/2006/relationships/slide" Target="slide20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6.xml"/><Relationship Id="rId22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5A29C7-426E-3E46-80ED-C85A878EC9B6}"/>
              </a:ext>
            </a:extLst>
          </p:cNvPr>
          <p:cNvSpPr/>
          <p:nvPr/>
        </p:nvSpPr>
        <p:spPr>
          <a:xfrm>
            <a:off x="-1" y="-1"/>
            <a:ext cx="6882715" cy="5189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FBE48D-76DC-FC4E-858B-CD686296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39" y="2662928"/>
            <a:ext cx="7427611" cy="49300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CA864C-4824-B444-9894-3AEB427B12E0}"/>
              </a:ext>
            </a:extLst>
          </p:cNvPr>
          <p:cNvGrpSpPr/>
          <p:nvPr/>
        </p:nvGrpSpPr>
        <p:grpSpPr>
          <a:xfrm>
            <a:off x="1083733" y="1728306"/>
            <a:ext cx="6732721" cy="3461532"/>
            <a:chOff x="1573173" y="1319077"/>
            <a:chExt cx="6732721" cy="34615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23AEF2-CFF4-1046-8C19-6CBD0EC871A5}"/>
                </a:ext>
              </a:extLst>
            </p:cNvPr>
            <p:cNvSpPr/>
            <p:nvPr/>
          </p:nvSpPr>
          <p:spPr>
            <a:xfrm>
              <a:off x="1573174" y="1319079"/>
              <a:ext cx="4773369" cy="3461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CA2521-7AAF-5040-9EAE-DFAAAF646DC4}"/>
                </a:ext>
              </a:extLst>
            </p:cNvPr>
            <p:cNvSpPr/>
            <p:nvPr/>
          </p:nvSpPr>
          <p:spPr>
            <a:xfrm>
              <a:off x="2015638" y="1554190"/>
              <a:ext cx="6290256" cy="2977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4400" b="1" dirty="0"/>
                <a:t>European Day </a:t>
              </a:r>
              <a:br>
                <a:rPr lang="en-US" sz="4400" b="1" dirty="0"/>
              </a:br>
              <a:r>
                <a:rPr lang="en-US" sz="4400" b="1" dirty="0"/>
                <a:t>of Languages Celebration</a:t>
              </a:r>
            </a:p>
            <a:p>
              <a:pPr>
                <a:spcAft>
                  <a:spcPts val="300"/>
                </a:spcAft>
              </a:pPr>
              <a:r>
                <a:rPr lang="en-US" sz="2400" dirty="0"/>
                <a:t>Pick and mix activities to</a:t>
              </a:r>
              <a:br>
                <a:rPr lang="en-US" sz="2400" dirty="0"/>
              </a:br>
              <a:r>
                <a:rPr lang="en-US" sz="2400" dirty="0"/>
                <a:t>celebrate language diversity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92F774-D58A-8945-A4E7-BE1414814A58}"/>
                </a:ext>
              </a:extLst>
            </p:cNvPr>
            <p:cNvCxnSpPr>
              <a:cxnSpLocks/>
            </p:cNvCxnSpPr>
            <p:nvPr/>
          </p:nvCxnSpPr>
          <p:spPr>
            <a:xfrm>
              <a:off x="1573173" y="1319077"/>
              <a:ext cx="0" cy="3461530"/>
            </a:xfrm>
            <a:prstGeom prst="line">
              <a:avLst/>
            </a:pr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1C4435C-67B9-6546-84E0-7617A04E74E5}"/>
              </a:ext>
            </a:extLst>
          </p:cNvPr>
          <p:cNvSpPr txBox="1"/>
          <p:nvPr/>
        </p:nvSpPr>
        <p:spPr>
          <a:xfrm>
            <a:off x="0" y="7341785"/>
            <a:ext cx="2167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C0490  Version 1.0 • July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19D71-805B-FC4D-B20F-41BC57036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693" y="85799"/>
            <a:ext cx="3383691" cy="15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3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Quick quiz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31035" y="1739934"/>
            <a:ext cx="8133060" cy="3970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1. 	</a:t>
            </a:r>
            <a:r>
              <a:rPr lang="fr-FR" sz="1800" dirty="0" err="1">
                <a:cs typeface="Arial"/>
              </a:rPr>
              <a:t>What</a:t>
            </a:r>
            <a:r>
              <a:rPr lang="fr-FR" sz="1800" dirty="0">
                <a:cs typeface="Arial"/>
              </a:rPr>
              <a:t> are the </a:t>
            </a:r>
            <a:r>
              <a:rPr lang="fr-FR" sz="1800" dirty="0" err="1">
                <a:cs typeface="Arial"/>
              </a:rPr>
              <a:t>three</a:t>
            </a:r>
            <a:r>
              <a:rPr lang="fr-FR" sz="1800" dirty="0">
                <a:cs typeface="Arial"/>
              </a:rPr>
              <a:t> '</a:t>
            </a:r>
            <a:r>
              <a:rPr lang="fr-FR" sz="1800" dirty="0" err="1">
                <a:cs typeface="Arial"/>
              </a:rPr>
              <a:t>working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' of the EU Commission (</a:t>
            </a:r>
            <a:r>
              <a:rPr lang="fr-FR" sz="1800" dirty="0" err="1">
                <a:cs typeface="Arial"/>
              </a:rPr>
              <a:t>used</a:t>
            </a:r>
            <a:r>
              <a:rPr lang="fr-FR" sz="1800" dirty="0">
                <a:cs typeface="Arial"/>
              </a:rPr>
              <a:t> in meetings, official documents etc.)?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2. 	How </a:t>
            </a:r>
            <a:r>
              <a:rPr lang="fr-FR" sz="1800" dirty="0" err="1">
                <a:cs typeface="Arial"/>
              </a:rPr>
              <a:t>many</a:t>
            </a:r>
            <a:r>
              <a:rPr lang="fr-FR" sz="1800" dirty="0">
                <a:cs typeface="Arial"/>
              </a:rPr>
              <a:t> official EU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are </a:t>
            </a:r>
            <a:r>
              <a:rPr lang="fr-FR" sz="1800" dirty="0" err="1">
                <a:cs typeface="Arial"/>
              </a:rPr>
              <a:t>there</a:t>
            </a:r>
            <a:r>
              <a:rPr lang="fr-FR" sz="1800" dirty="0">
                <a:cs typeface="Arial"/>
              </a:rPr>
              <a:t>?</a:t>
            </a:r>
            <a:r>
              <a:rPr lang="fr-FR" sz="1800" dirty="0">
                <a:ea typeface="+mn-lt"/>
                <a:cs typeface="+mn-lt"/>
              </a:rPr>
              <a:t> 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</a:rPr>
              <a:t>a. 12    b. 18    c. 24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ea typeface="+mn-lt"/>
                <a:cs typeface="+mn-lt"/>
              </a:rPr>
              <a:t>3. 	</a:t>
            </a:r>
            <a:r>
              <a:rPr lang="fr-FR" sz="1800" dirty="0" err="1">
                <a:ea typeface="+mn-lt"/>
                <a:cs typeface="+mn-lt"/>
              </a:rPr>
              <a:t>Approximately</a:t>
            </a:r>
            <a:r>
              <a:rPr lang="fr-FR" sz="1800" dirty="0">
                <a:ea typeface="+mn-lt"/>
                <a:cs typeface="+mn-lt"/>
              </a:rPr>
              <a:t> how </a:t>
            </a:r>
            <a:r>
              <a:rPr lang="fr-FR" sz="1800" dirty="0" err="1">
                <a:ea typeface="+mn-lt"/>
                <a:cs typeface="+mn-lt"/>
              </a:rPr>
              <a:t>many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regional</a:t>
            </a:r>
            <a:r>
              <a:rPr lang="fr-FR" sz="1800" dirty="0">
                <a:ea typeface="+mn-lt"/>
                <a:cs typeface="+mn-lt"/>
              </a:rPr>
              <a:t>/</a:t>
            </a:r>
            <a:r>
              <a:rPr lang="fr-FR" sz="1800" dirty="0" err="1">
                <a:ea typeface="+mn-lt"/>
                <a:cs typeface="+mn-lt"/>
              </a:rPr>
              <a:t>minority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languages</a:t>
            </a:r>
            <a:r>
              <a:rPr lang="fr-FR" sz="1800" dirty="0">
                <a:ea typeface="+mn-lt"/>
                <a:cs typeface="+mn-lt"/>
              </a:rPr>
              <a:t> are </a:t>
            </a:r>
            <a:r>
              <a:rPr lang="fr-FR" sz="1800" dirty="0" err="1">
                <a:ea typeface="+mn-lt"/>
                <a:cs typeface="+mn-lt"/>
              </a:rPr>
              <a:t>used</a:t>
            </a:r>
            <a:r>
              <a:rPr lang="fr-FR" sz="1800" dirty="0">
                <a:ea typeface="+mn-lt"/>
                <a:cs typeface="+mn-lt"/>
              </a:rPr>
              <a:t> in Europe? 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</a:rPr>
              <a:t>a. 65    b. 85    c. 105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ea typeface="+mn-lt"/>
                <a:cs typeface="+mn-lt"/>
              </a:rPr>
              <a:t>4. 	In Spain, </a:t>
            </a:r>
            <a:r>
              <a:rPr lang="fr-FR" sz="1800" dirty="0" err="1">
                <a:ea typeface="+mn-lt"/>
                <a:cs typeface="+mn-lt"/>
              </a:rPr>
              <a:t>there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is</a:t>
            </a:r>
            <a:r>
              <a:rPr lang="fr-FR" sz="1800" dirty="0">
                <a:ea typeface="+mn-lt"/>
                <a:cs typeface="+mn-lt"/>
              </a:rPr>
              <a:t> a </a:t>
            </a:r>
            <a:r>
              <a:rPr lang="fr-FR" sz="1800" dirty="0" err="1">
                <a:ea typeface="+mn-lt"/>
                <a:cs typeface="+mn-lt"/>
              </a:rPr>
              <a:t>language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called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i="1" dirty="0" err="1">
                <a:ea typeface="+mn-lt"/>
                <a:cs typeface="+mn-lt"/>
              </a:rPr>
              <a:t>Silbo</a:t>
            </a:r>
            <a:r>
              <a:rPr lang="fr-FR" sz="1800" i="1" dirty="0">
                <a:ea typeface="+mn-lt"/>
                <a:cs typeface="+mn-lt"/>
              </a:rPr>
              <a:t> </a:t>
            </a:r>
            <a:r>
              <a:rPr lang="fr-FR" sz="1800" i="1" dirty="0" err="1">
                <a:ea typeface="+mn-lt"/>
                <a:cs typeface="+mn-lt"/>
              </a:rPr>
              <a:t>gomero</a:t>
            </a:r>
            <a:r>
              <a:rPr lang="fr-FR" sz="1800" dirty="0">
                <a:ea typeface="+mn-lt"/>
                <a:cs typeface="+mn-lt"/>
              </a:rPr>
              <a:t> made up </a:t>
            </a:r>
            <a:r>
              <a:rPr lang="fr-FR" sz="1800" dirty="0" err="1">
                <a:ea typeface="+mn-lt"/>
                <a:cs typeface="+mn-lt"/>
              </a:rPr>
              <a:t>only</a:t>
            </a:r>
            <a:r>
              <a:rPr lang="fr-FR" sz="1800" dirty="0">
                <a:ea typeface="+mn-lt"/>
                <a:cs typeface="+mn-lt"/>
              </a:rPr>
              <a:t> of: 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</a:rPr>
              <a:t>a. </a:t>
            </a:r>
            <a:r>
              <a:rPr lang="fr-FR" sz="1800" dirty="0" err="1">
                <a:ea typeface="+mn-lt"/>
                <a:cs typeface="+mn-lt"/>
              </a:rPr>
              <a:t>yodelling</a:t>
            </a:r>
            <a:r>
              <a:rPr lang="fr-FR" sz="1800" dirty="0">
                <a:ea typeface="+mn-lt"/>
                <a:cs typeface="+mn-lt"/>
              </a:rPr>
              <a:t>    b. </a:t>
            </a:r>
            <a:r>
              <a:rPr lang="fr-FR" sz="1800" dirty="0" err="1">
                <a:ea typeface="+mn-lt"/>
                <a:cs typeface="+mn-lt"/>
              </a:rPr>
              <a:t>whistling</a:t>
            </a:r>
            <a:r>
              <a:rPr lang="fr-FR" sz="1800" dirty="0">
                <a:ea typeface="+mn-lt"/>
                <a:cs typeface="+mn-lt"/>
              </a:rPr>
              <a:t>    c. </a:t>
            </a:r>
            <a:r>
              <a:rPr lang="fr-FR" sz="1800" dirty="0" err="1">
                <a:ea typeface="+mn-lt"/>
                <a:cs typeface="+mn-lt"/>
              </a:rPr>
              <a:t>clicking</a:t>
            </a:r>
            <a:endParaRPr lang="fr-FR" sz="1800" dirty="0">
              <a:ea typeface="+mn-lt"/>
              <a:cs typeface="+mn-lt"/>
            </a:endParaRP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ea typeface="+mn-lt"/>
                <a:cs typeface="+mn-lt"/>
              </a:rPr>
              <a:t>5. 	</a:t>
            </a:r>
            <a:r>
              <a:rPr lang="fr-FR" sz="1800" dirty="0" err="1">
                <a:ea typeface="+mn-lt"/>
                <a:cs typeface="+mn-lt"/>
              </a:rPr>
              <a:t>What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is</a:t>
            </a:r>
            <a:r>
              <a:rPr lang="fr-FR" sz="1800" dirty="0">
                <a:ea typeface="+mn-lt"/>
                <a:cs typeface="+mn-lt"/>
              </a:rPr>
              <a:t> the </a:t>
            </a:r>
            <a:r>
              <a:rPr lang="fr-FR" sz="1800" dirty="0" err="1">
                <a:ea typeface="+mn-lt"/>
                <a:cs typeface="+mn-lt"/>
              </a:rPr>
              <a:t>name</a:t>
            </a:r>
            <a:r>
              <a:rPr lang="fr-FR" sz="1800" dirty="0">
                <a:ea typeface="+mn-lt"/>
                <a:cs typeface="+mn-lt"/>
              </a:rPr>
              <a:t> of the </a:t>
            </a:r>
            <a:r>
              <a:rPr lang="fr-FR" sz="1800" dirty="0" err="1">
                <a:ea typeface="+mn-lt"/>
                <a:cs typeface="+mn-lt"/>
              </a:rPr>
              <a:t>artificial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language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devised</a:t>
            </a:r>
            <a:r>
              <a:rPr lang="fr-FR" sz="1800" dirty="0">
                <a:ea typeface="+mn-lt"/>
                <a:cs typeface="+mn-lt"/>
              </a:rPr>
              <a:t> in 1887 as an international </a:t>
            </a:r>
            <a:r>
              <a:rPr lang="fr-FR" sz="1800" dirty="0" err="1">
                <a:ea typeface="+mn-lt"/>
                <a:cs typeface="+mn-lt"/>
              </a:rPr>
              <a:t>means</a:t>
            </a:r>
            <a:r>
              <a:rPr lang="fr-FR" sz="1800" dirty="0">
                <a:ea typeface="+mn-lt"/>
                <a:cs typeface="+mn-lt"/>
              </a:rPr>
              <a:t> of communication?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dirty="0">
                <a:ea typeface="+mn-lt"/>
                <a:cs typeface="+mn-lt"/>
              </a:rPr>
              <a:t>a. Esperanto    b. </a:t>
            </a:r>
            <a:r>
              <a:rPr lang="fr-FR" sz="1800" dirty="0" err="1">
                <a:ea typeface="+mn-lt"/>
                <a:cs typeface="+mn-lt"/>
              </a:rPr>
              <a:t>Spanglish</a:t>
            </a:r>
            <a:r>
              <a:rPr lang="fr-FR" sz="1800" dirty="0">
                <a:ea typeface="+mn-lt"/>
                <a:cs typeface="+mn-lt"/>
              </a:rPr>
              <a:t>      c. </a:t>
            </a:r>
            <a:r>
              <a:rPr lang="fr-FR" sz="1800" dirty="0" err="1">
                <a:ea typeface="+mn-lt"/>
                <a:cs typeface="+mn-lt"/>
              </a:rPr>
              <a:t>Anpean</a:t>
            </a:r>
            <a:r>
              <a:rPr lang="fr-FR" sz="1800" dirty="0">
                <a:ea typeface="+mn-lt"/>
                <a:cs typeface="+mn-lt"/>
              </a:rPr>
              <a:t>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CF7E6B-36A0-B04A-9F9E-E664AFE4986C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Team round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94ED5-6EA7-8A40-9AF5-7BE18093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54" y="-174530"/>
            <a:ext cx="1620001" cy="1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3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3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Quick quiz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31035" y="1739934"/>
            <a:ext cx="813306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1. 	</a:t>
            </a:r>
            <a:r>
              <a:rPr lang="fr-FR" sz="1800" dirty="0" err="1">
                <a:cs typeface="Arial"/>
              </a:rPr>
              <a:t>What</a:t>
            </a:r>
            <a:r>
              <a:rPr lang="fr-FR" sz="1800" dirty="0">
                <a:cs typeface="Arial"/>
              </a:rPr>
              <a:t> are the </a:t>
            </a:r>
            <a:r>
              <a:rPr lang="fr-FR" sz="1800" dirty="0" err="1">
                <a:cs typeface="Arial"/>
              </a:rPr>
              <a:t>three</a:t>
            </a:r>
            <a:r>
              <a:rPr lang="fr-FR" sz="1800" dirty="0">
                <a:cs typeface="Arial"/>
              </a:rPr>
              <a:t> '</a:t>
            </a:r>
            <a:r>
              <a:rPr lang="fr-FR" sz="1800" dirty="0" err="1">
                <a:cs typeface="Arial"/>
              </a:rPr>
              <a:t>working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' of the EU Commission (</a:t>
            </a:r>
            <a:r>
              <a:rPr lang="fr-FR" sz="1800" dirty="0" err="1">
                <a:cs typeface="Arial"/>
              </a:rPr>
              <a:t>used</a:t>
            </a:r>
            <a:r>
              <a:rPr lang="fr-FR" sz="1800" dirty="0">
                <a:cs typeface="Arial"/>
              </a:rPr>
              <a:t> in meetings, official documents etc.)?</a:t>
            </a:r>
            <a:br>
              <a:rPr lang="fr-FR" sz="1800" dirty="0">
                <a:cs typeface="Arial"/>
              </a:rPr>
            </a:br>
            <a:r>
              <a:rPr lang="fr-FR" sz="1800" b="1" dirty="0">
                <a:cs typeface="Arial"/>
              </a:rPr>
              <a:t>English, French and </a:t>
            </a:r>
            <a:r>
              <a:rPr lang="fr-FR" sz="1800" b="1" dirty="0" err="1">
                <a:cs typeface="Arial"/>
              </a:rPr>
              <a:t>German</a:t>
            </a:r>
            <a:endParaRPr lang="fr-FR" sz="1800" dirty="0">
              <a:cs typeface="Arial"/>
            </a:endParaRP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2. 	How </a:t>
            </a:r>
            <a:r>
              <a:rPr lang="fr-FR" sz="1800" dirty="0" err="1">
                <a:cs typeface="Arial"/>
              </a:rPr>
              <a:t>many</a:t>
            </a:r>
            <a:r>
              <a:rPr lang="fr-FR" sz="1800" dirty="0">
                <a:cs typeface="Arial"/>
              </a:rPr>
              <a:t> official EU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are </a:t>
            </a:r>
            <a:r>
              <a:rPr lang="fr-FR" sz="1800" dirty="0" err="1">
                <a:cs typeface="Arial"/>
              </a:rPr>
              <a:t>there</a:t>
            </a:r>
            <a:r>
              <a:rPr lang="fr-FR" sz="1800" dirty="0">
                <a:cs typeface="Arial"/>
              </a:rPr>
              <a:t>?</a:t>
            </a:r>
            <a:r>
              <a:rPr lang="fr-FR" sz="1800" dirty="0">
                <a:ea typeface="+mn-lt"/>
                <a:cs typeface="+mn-lt"/>
              </a:rPr>
              <a:t> 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b="1" dirty="0">
                <a:ea typeface="+mn-lt"/>
                <a:cs typeface="+mn-lt"/>
              </a:rPr>
              <a:t>c. 24</a:t>
            </a:r>
            <a:endParaRPr lang="fr-FR" sz="1800" dirty="0">
              <a:ea typeface="+mn-lt"/>
              <a:cs typeface="+mn-lt"/>
            </a:endParaRP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ea typeface="+mn-lt"/>
                <a:cs typeface="+mn-lt"/>
              </a:rPr>
              <a:t>3. 	</a:t>
            </a:r>
            <a:r>
              <a:rPr lang="fr-FR" sz="1800" dirty="0" err="1">
                <a:ea typeface="+mn-lt"/>
                <a:cs typeface="+mn-lt"/>
              </a:rPr>
              <a:t>Approximately</a:t>
            </a:r>
            <a:r>
              <a:rPr lang="fr-FR" sz="1800" dirty="0">
                <a:ea typeface="+mn-lt"/>
                <a:cs typeface="+mn-lt"/>
              </a:rPr>
              <a:t> how </a:t>
            </a:r>
            <a:r>
              <a:rPr lang="fr-FR" sz="1800" dirty="0" err="1">
                <a:ea typeface="+mn-lt"/>
                <a:cs typeface="+mn-lt"/>
              </a:rPr>
              <a:t>many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regional</a:t>
            </a:r>
            <a:r>
              <a:rPr lang="fr-FR" sz="1800" dirty="0">
                <a:ea typeface="+mn-lt"/>
                <a:cs typeface="+mn-lt"/>
              </a:rPr>
              <a:t>/</a:t>
            </a:r>
            <a:r>
              <a:rPr lang="fr-FR" sz="1800" dirty="0" err="1">
                <a:ea typeface="+mn-lt"/>
                <a:cs typeface="+mn-lt"/>
              </a:rPr>
              <a:t>minority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languages</a:t>
            </a:r>
            <a:r>
              <a:rPr lang="fr-FR" sz="1800" dirty="0">
                <a:ea typeface="+mn-lt"/>
                <a:cs typeface="+mn-lt"/>
              </a:rPr>
              <a:t> are </a:t>
            </a:r>
            <a:r>
              <a:rPr lang="fr-FR" sz="1800" dirty="0" err="1">
                <a:ea typeface="+mn-lt"/>
                <a:cs typeface="+mn-lt"/>
              </a:rPr>
              <a:t>used</a:t>
            </a:r>
            <a:r>
              <a:rPr lang="fr-FR" sz="1800" dirty="0">
                <a:ea typeface="+mn-lt"/>
                <a:cs typeface="+mn-lt"/>
              </a:rPr>
              <a:t> in Europe? 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b="1" dirty="0">
                <a:ea typeface="+mn-lt"/>
                <a:cs typeface="+mn-lt"/>
              </a:rPr>
              <a:t>a. 65</a:t>
            </a:r>
            <a:endParaRPr lang="fr-FR" sz="1800" dirty="0">
              <a:ea typeface="+mn-lt"/>
              <a:cs typeface="+mn-lt"/>
            </a:endParaRP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ea typeface="+mn-lt"/>
                <a:cs typeface="+mn-lt"/>
              </a:rPr>
              <a:t>4. 	In Spain, </a:t>
            </a:r>
            <a:r>
              <a:rPr lang="fr-FR" sz="1800" dirty="0" err="1">
                <a:ea typeface="+mn-lt"/>
                <a:cs typeface="+mn-lt"/>
              </a:rPr>
              <a:t>there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is</a:t>
            </a:r>
            <a:r>
              <a:rPr lang="fr-FR" sz="1800" dirty="0">
                <a:ea typeface="+mn-lt"/>
                <a:cs typeface="+mn-lt"/>
              </a:rPr>
              <a:t> a </a:t>
            </a:r>
            <a:r>
              <a:rPr lang="fr-FR" sz="1800" dirty="0" err="1">
                <a:ea typeface="+mn-lt"/>
                <a:cs typeface="+mn-lt"/>
              </a:rPr>
              <a:t>language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called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i="1" dirty="0" err="1">
                <a:ea typeface="+mn-lt"/>
                <a:cs typeface="+mn-lt"/>
              </a:rPr>
              <a:t>Silbo</a:t>
            </a:r>
            <a:r>
              <a:rPr lang="fr-FR" sz="1800" i="1" dirty="0">
                <a:ea typeface="+mn-lt"/>
                <a:cs typeface="+mn-lt"/>
              </a:rPr>
              <a:t> </a:t>
            </a:r>
            <a:r>
              <a:rPr lang="fr-FR" sz="1800" i="1" dirty="0" err="1">
                <a:ea typeface="+mn-lt"/>
                <a:cs typeface="+mn-lt"/>
              </a:rPr>
              <a:t>gomero</a:t>
            </a:r>
            <a:r>
              <a:rPr lang="fr-FR" sz="1800" dirty="0">
                <a:ea typeface="+mn-lt"/>
                <a:cs typeface="+mn-lt"/>
              </a:rPr>
              <a:t> made up </a:t>
            </a:r>
            <a:r>
              <a:rPr lang="fr-FR" sz="1800" dirty="0" err="1">
                <a:ea typeface="+mn-lt"/>
                <a:cs typeface="+mn-lt"/>
              </a:rPr>
              <a:t>only</a:t>
            </a:r>
            <a:r>
              <a:rPr lang="fr-FR" sz="1800" dirty="0">
                <a:ea typeface="+mn-lt"/>
                <a:cs typeface="+mn-lt"/>
              </a:rPr>
              <a:t> of: 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b="1" dirty="0">
                <a:ea typeface="+mn-lt"/>
                <a:cs typeface="+mn-lt"/>
              </a:rPr>
              <a:t>b. </a:t>
            </a:r>
            <a:r>
              <a:rPr lang="fr-FR" sz="1800" b="1" dirty="0" err="1">
                <a:ea typeface="+mn-lt"/>
                <a:cs typeface="+mn-lt"/>
              </a:rPr>
              <a:t>whistling</a:t>
            </a:r>
            <a:endParaRPr lang="fr-FR" sz="1800" dirty="0">
              <a:ea typeface="+mn-lt"/>
              <a:cs typeface="+mn-lt"/>
            </a:endParaRP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ea typeface="+mn-lt"/>
                <a:cs typeface="+mn-lt"/>
              </a:rPr>
              <a:t>5. 	</a:t>
            </a:r>
            <a:r>
              <a:rPr lang="fr-FR" sz="1800" dirty="0" err="1">
                <a:ea typeface="+mn-lt"/>
                <a:cs typeface="+mn-lt"/>
              </a:rPr>
              <a:t>What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is</a:t>
            </a:r>
            <a:r>
              <a:rPr lang="fr-FR" sz="1800" dirty="0">
                <a:ea typeface="+mn-lt"/>
                <a:cs typeface="+mn-lt"/>
              </a:rPr>
              <a:t> the </a:t>
            </a:r>
            <a:r>
              <a:rPr lang="fr-FR" sz="1800" dirty="0" err="1">
                <a:ea typeface="+mn-lt"/>
                <a:cs typeface="+mn-lt"/>
              </a:rPr>
              <a:t>name</a:t>
            </a:r>
            <a:r>
              <a:rPr lang="fr-FR" sz="1800" dirty="0">
                <a:ea typeface="+mn-lt"/>
                <a:cs typeface="+mn-lt"/>
              </a:rPr>
              <a:t> of the </a:t>
            </a:r>
            <a:r>
              <a:rPr lang="fr-FR" sz="1800" dirty="0" err="1">
                <a:ea typeface="+mn-lt"/>
                <a:cs typeface="+mn-lt"/>
              </a:rPr>
              <a:t>artificial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language</a:t>
            </a:r>
            <a:r>
              <a:rPr lang="fr-FR" sz="1800" dirty="0">
                <a:ea typeface="+mn-lt"/>
                <a:cs typeface="+mn-lt"/>
              </a:rPr>
              <a:t> </a:t>
            </a:r>
            <a:r>
              <a:rPr lang="fr-FR" sz="1800" dirty="0" err="1">
                <a:ea typeface="+mn-lt"/>
                <a:cs typeface="+mn-lt"/>
              </a:rPr>
              <a:t>devised</a:t>
            </a:r>
            <a:r>
              <a:rPr lang="fr-FR" sz="1800" dirty="0">
                <a:ea typeface="+mn-lt"/>
                <a:cs typeface="+mn-lt"/>
              </a:rPr>
              <a:t> in 1887 as an international </a:t>
            </a:r>
            <a:r>
              <a:rPr lang="fr-FR" sz="1800" dirty="0" err="1">
                <a:ea typeface="+mn-lt"/>
                <a:cs typeface="+mn-lt"/>
              </a:rPr>
              <a:t>means</a:t>
            </a:r>
            <a:r>
              <a:rPr lang="fr-FR" sz="1800" dirty="0">
                <a:ea typeface="+mn-lt"/>
                <a:cs typeface="+mn-lt"/>
              </a:rPr>
              <a:t> of communication?</a:t>
            </a:r>
            <a:br>
              <a:rPr lang="fr-FR" sz="1800" dirty="0">
                <a:ea typeface="+mn-lt"/>
                <a:cs typeface="+mn-lt"/>
              </a:rPr>
            </a:br>
            <a:r>
              <a:rPr lang="fr-FR" sz="1800" b="1" dirty="0">
                <a:ea typeface="+mn-lt"/>
                <a:cs typeface="+mn-lt"/>
              </a:rPr>
              <a:t>a. Esperanto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294ED5-6EA7-8A40-9AF5-7BE18093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754" y="-174530"/>
            <a:ext cx="1620001" cy="162000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36A1613-D1AD-EF42-824E-74789BCF67D1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Answers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B153C6-0A88-CE43-A388-51FDFB0EED1F}"/>
              </a:ext>
            </a:extLst>
          </p:cNvPr>
          <p:cNvSpPr/>
          <p:nvPr/>
        </p:nvSpPr>
        <p:spPr>
          <a:xfrm>
            <a:off x="9359162" y="4812094"/>
            <a:ext cx="1246095" cy="1231106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per correct answer for each student on the team.</a:t>
            </a:r>
            <a:endParaRPr lang="en-US" sz="1600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A39F96-E764-844C-9BBD-A3BBB2DC2B57}"/>
              </a:ext>
            </a:extLst>
          </p:cNvPr>
          <p:cNvCxnSpPr>
            <a:cxnSpLocks/>
          </p:cNvCxnSpPr>
          <p:nvPr/>
        </p:nvCxnSpPr>
        <p:spPr>
          <a:xfrm>
            <a:off x="10641113" y="4812094"/>
            <a:ext cx="0" cy="1231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3" name="Rounded 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7449C1DF-901A-0342-912D-8BB67596DEEB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BE20761-A4AD-7B42-A8DD-9290719D8783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4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Social languages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B153C6-0A88-CE43-A388-51FDFB0EED1F}"/>
              </a:ext>
            </a:extLst>
          </p:cNvPr>
          <p:cNvSpPr/>
          <p:nvPr/>
        </p:nvSpPr>
        <p:spPr>
          <a:xfrm>
            <a:off x="9475708" y="5304536"/>
            <a:ext cx="1183328" cy="738664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100 points for a post </a:t>
            </a:r>
            <a:br>
              <a:rPr lang="en-US" sz="1600" i="1" dirty="0">
                <a:cs typeface="Arial"/>
              </a:rPr>
            </a:br>
            <a:r>
              <a:rPr lang="en-US" sz="1600" i="1" dirty="0">
                <a:cs typeface="Arial"/>
              </a:rPr>
              <a:t>or video.</a:t>
            </a:r>
            <a:endParaRPr lang="en-US" sz="1600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A39F96-E764-844C-9BBD-A3BBB2DC2B57}"/>
              </a:ext>
            </a:extLst>
          </p:cNvPr>
          <p:cNvCxnSpPr>
            <a:cxnSpLocks/>
          </p:cNvCxnSpPr>
          <p:nvPr/>
        </p:nvCxnSpPr>
        <p:spPr>
          <a:xfrm>
            <a:off x="10641113" y="5226424"/>
            <a:ext cx="0" cy="81677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86AD349-5308-9F48-B7C9-F4B9188F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253" y="-122599"/>
            <a:ext cx="1589616" cy="1589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B2CBB4-9C9F-6447-9340-9296626A576E}"/>
              </a:ext>
            </a:extLst>
          </p:cNvPr>
          <p:cNvSpPr/>
          <p:nvPr/>
        </p:nvSpPr>
        <p:spPr>
          <a:xfrm>
            <a:off x="849545" y="1842704"/>
            <a:ext cx="3166639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r>
              <a:rPr lang="en-GB" sz="2000" b="1" dirty="0">
                <a:cs typeface="Arial"/>
              </a:rPr>
              <a:t>Option 1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r>
              <a:rPr lang="en-GB" sz="1800" dirty="0">
                <a:cs typeface="Arial"/>
              </a:rPr>
              <a:t>Write a social media post in a language that's not English to share a positive message about languages and language-learning. 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r>
              <a:rPr lang="en-GB" sz="1800" dirty="0">
                <a:cs typeface="Arial"/>
              </a:rPr>
              <a:t>For example: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Explain why knowing other languages is important.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Encourage people to start learning a new language.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234F7B-3469-8747-9C0E-9EA0B7FDEAFB}"/>
              </a:ext>
            </a:extLst>
          </p:cNvPr>
          <p:cNvCxnSpPr>
            <a:cxnSpLocks/>
          </p:cNvCxnSpPr>
          <p:nvPr/>
        </p:nvCxnSpPr>
        <p:spPr>
          <a:xfrm>
            <a:off x="4625795" y="1766047"/>
            <a:ext cx="0" cy="4491318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A7DA99C-2FD6-B44A-935A-EEA1F0A12AD4}"/>
              </a:ext>
            </a:extLst>
          </p:cNvPr>
          <p:cNvSpPr/>
          <p:nvPr/>
        </p:nvSpPr>
        <p:spPr>
          <a:xfrm>
            <a:off x="5235407" y="1842704"/>
            <a:ext cx="3166639" cy="42934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r>
              <a:rPr lang="en-GB" sz="2000" b="1" dirty="0">
                <a:cs typeface="Arial"/>
              </a:rPr>
              <a:t>Option 2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r>
              <a:rPr lang="fr-FR" sz="1800" dirty="0" err="1">
                <a:cs typeface="Arial"/>
              </a:rPr>
              <a:t>Create</a:t>
            </a:r>
            <a:r>
              <a:rPr lang="fr-FR" sz="1800" dirty="0">
                <a:cs typeface="Arial"/>
              </a:rPr>
              <a:t> a </a:t>
            </a:r>
            <a:r>
              <a:rPr lang="fr-FR" sz="1800" dirty="0" err="1">
                <a:cs typeface="Arial"/>
              </a:rPr>
              <a:t>video</a:t>
            </a:r>
            <a:r>
              <a:rPr lang="fr-FR" sz="1800" dirty="0">
                <a:cs typeface="Arial"/>
              </a:rPr>
              <a:t> to talk about one or all of </a:t>
            </a:r>
            <a:r>
              <a:rPr lang="fr-FR" sz="1800" dirty="0" err="1">
                <a:cs typeface="Arial"/>
              </a:rPr>
              <a:t>these</a:t>
            </a:r>
            <a:r>
              <a:rPr lang="fr-FR" sz="1800" dirty="0">
                <a:cs typeface="Arial"/>
              </a:rPr>
              <a:t> topics </a:t>
            </a:r>
            <a:r>
              <a:rPr lang="fr-FR" sz="1800" dirty="0">
                <a:ea typeface="+mn-lt"/>
                <a:cs typeface="+mn-lt"/>
              </a:rPr>
              <a:t>in a </a:t>
            </a:r>
            <a:r>
              <a:rPr lang="fr-FR" sz="1800" dirty="0" err="1">
                <a:ea typeface="+mn-lt"/>
                <a:cs typeface="+mn-lt"/>
              </a:rPr>
              <a:t>foreign</a:t>
            </a:r>
            <a:r>
              <a:rPr lang="fr-FR" sz="1800" dirty="0">
                <a:ea typeface="+mn-lt"/>
                <a:cs typeface="+mn-lt"/>
              </a:rPr>
              <a:t> </a:t>
            </a:r>
            <a:r>
              <a:rPr lang="fr-FR" sz="1800" dirty="0" err="1">
                <a:ea typeface="+mn-lt"/>
                <a:cs typeface="+mn-lt"/>
              </a:rPr>
              <a:t>language</a:t>
            </a:r>
            <a:r>
              <a:rPr lang="fr-FR" sz="1800" dirty="0">
                <a:cs typeface="Arial"/>
              </a:rPr>
              <a:t>:</a:t>
            </a:r>
            <a:endParaRPr lang="en-GB" sz="1800" dirty="0"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Which languages you speak, understand or are learning.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Which languages you would like to learn and why.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Your best language-learning experience – in or out of school.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Your top tips to get better at languages.</a:t>
            </a:r>
          </a:p>
        </p:txBody>
      </p:sp>
      <p:sp>
        <p:nvSpPr>
          <p:cNvPr id="11" name="Rounded 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186B1974-1864-D24D-8D35-64B7B5EF1D1A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7CFA666F-EA4F-2144-BC26-32165AE274E6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9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5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Say hello!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Match the greetings to the language.</a:t>
            </a: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28880"/>
              </p:ext>
            </p:extLst>
          </p:nvPr>
        </p:nvGraphicFramePr>
        <p:xfrm>
          <a:off x="540000" y="2277569"/>
          <a:ext cx="5278094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Hello translations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Bonjour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rial"/>
                        </a:rPr>
                        <a:t>2.   </a:t>
                      </a:r>
                      <a:r>
                        <a:rPr lang="ar" sz="1600" b="0" i="1" u="none" strike="noStrike" noProof="0" dirty="0">
                          <a:latin typeface="Arial"/>
                          <a:cs typeface="Arial"/>
                        </a:rPr>
                        <a:t>أهلا</a:t>
                      </a:r>
                      <a:endParaRPr lang="en-US" sz="1600" dirty="0">
                        <a:cs typeface="Arial"/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3.   Ciao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4.   </a:t>
                      </a:r>
                      <a:r>
                        <a:rPr lang="zh-CN" altLang="en-US" sz="1600" b="0" i="0" u="none" strike="noStrike" noProof="0" dirty="0">
                          <a:latin typeface="Arial"/>
                        </a:rPr>
                        <a:t>안녕하세요</a:t>
                      </a:r>
                      <a:endParaRPr lang="en-US" sz="1600" b="0" i="0" u="none" strike="noStrike" noProof="0" dirty="0">
                        <a:latin typeface="Arial"/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5.   Hola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6.   </a:t>
                      </a:r>
                      <a:r>
                        <a:rPr lang="ja" altLang="en-US" sz="1600" b="0" i="0" u="none" strike="noStrike" noProof="0" dirty="0">
                          <a:latin typeface="Consolas"/>
                        </a:rPr>
                        <a:t>こんにちは</a:t>
                      </a:r>
                      <a:endParaRPr lang="en-US" sz="1600" dirty="0"/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7.   Hallo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8.   </a:t>
                      </a:r>
                      <a:r>
                        <a:rPr lang="el" sz="1600" b="0" i="0" u="none" strike="noStrike" noProof="0" dirty="0">
                          <a:latin typeface="Consolas"/>
                        </a:rPr>
                        <a:t>Χαίρετε</a:t>
                      </a:r>
                      <a:endParaRPr lang="en-US" sz="1600" dirty="0"/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O</a:t>
                      </a:r>
                      <a:r>
                        <a:rPr lang="pt" sz="1600" b="0" i="0" u="none" strike="noStrike" noProof="0" dirty="0">
                          <a:latin typeface="Arial"/>
                        </a:rPr>
                        <a:t>lá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</a:t>
                      </a:r>
                      <a:r>
                        <a:rPr lang="en-US" sz="1600" dirty="0" err="1"/>
                        <a:t>Habari</a:t>
                      </a:r>
                      <a:endParaRPr lang="ru" sz="1600" b="0" i="0" u="none" strike="noStrike" noProof="0" dirty="0">
                        <a:latin typeface="Consolas"/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ECBDA3D-2B8D-DD41-90B8-8AF0AE66BF0C}"/>
              </a:ext>
            </a:extLst>
          </p:cNvPr>
          <p:cNvSpPr/>
          <p:nvPr/>
        </p:nvSpPr>
        <p:spPr>
          <a:xfrm>
            <a:off x="7523999" y="154504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Japanese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FD14E-54D0-AF46-A20A-1EB9D10E3720}"/>
              </a:ext>
            </a:extLst>
          </p:cNvPr>
          <p:cNvSpPr/>
          <p:nvPr/>
        </p:nvSpPr>
        <p:spPr>
          <a:xfrm>
            <a:off x="6255025" y="2056034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Arabic</a:t>
            </a: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B4DA38-8CE8-DE47-A2CC-166155D348C2}"/>
              </a:ext>
            </a:extLst>
          </p:cNvPr>
          <p:cNvSpPr/>
          <p:nvPr/>
        </p:nvSpPr>
        <p:spPr>
          <a:xfrm>
            <a:off x="7523999" y="2558058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Greek</a:t>
            </a:r>
            <a:endParaRPr lang="en-US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7F2D5A-5F14-9740-AD38-4EAFC21DC39B}"/>
              </a:ext>
            </a:extLst>
          </p:cNvPr>
          <p:cNvSpPr/>
          <p:nvPr/>
        </p:nvSpPr>
        <p:spPr>
          <a:xfrm>
            <a:off x="6192270" y="3060081"/>
            <a:ext cx="1358622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Portuguese</a:t>
            </a:r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E7EF0-1879-8947-B7C1-01021D3C946D}"/>
              </a:ext>
            </a:extLst>
          </p:cNvPr>
          <p:cNvSpPr/>
          <p:nvPr/>
        </p:nvSpPr>
        <p:spPr>
          <a:xfrm>
            <a:off x="7541929" y="356210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French</a:t>
            </a: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58F33-9C34-4D48-8C4C-AAA6A051D81B}"/>
              </a:ext>
            </a:extLst>
          </p:cNvPr>
          <p:cNvSpPr/>
          <p:nvPr/>
        </p:nvSpPr>
        <p:spPr>
          <a:xfrm>
            <a:off x="6263990" y="407309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Italian</a:t>
            </a:r>
            <a:endParaRPr lang="en-US" sz="1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B37D1-0175-5B44-9822-3EC97502EBE5}"/>
              </a:ext>
            </a:extLst>
          </p:cNvPr>
          <p:cNvSpPr/>
          <p:nvPr/>
        </p:nvSpPr>
        <p:spPr>
          <a:xfrm>
            <a:off x="7550894" y="4566152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Spanish</a:t>
            </a: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848908-4AF4-C342-BA09-146582517CC2}"/>
              </a:ext>
            </a:extLst>
          </p:cNvPr>
          <p:cNvSpPr/>
          <p:nvPr/>
        </p:nvSpPr>
        <p:spPr>
          <a:xfrm>
            <a:off x="6281920" y="506817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German</a:t>
            </a:r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B74C3D-3750-C942-917D-29B247253077}"/>
              </a:ext>
            </a:extLst>
          </p:cNvPr>
          <p:cNvSpPr/>
          <p:nvPr/>
        </p:nvSpPr>
        <p:spPr>
          <a:xfrm>
            <a:off x="7550894" y="557916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Swahili</a:t>
            </a:r>
            <a:endParaRPr lang="en-US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9C4DEB-4375-FB43-A3B1-2C9EC0FC0743}"/>
              </a:ext>
            </a:extLst>
          </p:cNvPr>
          <p:cNvSpPr/>
          <p:nvPr/>
        </p:nvSpPr>
        <p:spPr>
          <a:xfrm>
            <a:off x="6272955" y="6090150"/>
            <a:ext cx="1260000" cy="468001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Korean</a:t>
            </a:r>
            <a:endParaRPr lang="en-US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9C145B-A718-F646-AD8C-0DDD0F5C496B}"/>
              </a:ext>
            </a:extLst>
          </p:cNvPr>
          <p:cNvCxnSpPr>
            <a:cxnSpLocks/>
          </p:cNvCxnSpPr>
          <p:nvPr/>
        </p:nvCxnSpPr>
        <p:spPr>
          <a:xfrm>
            <a:off x="7532956" y="1545045"/>
            <a:ext cx="17936" cy="5013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BF1A432-280D-FB42-BA08-F451082C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55" y="-110997"/>
            <a:ext cx="1577169" cy="15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1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5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Say hello!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39999" y="1502046"/>
            <a:ext cx="69929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Click on the links to practise your pronunciation of each greeting.</a:t>
            </a: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97909"/>
              </p:ext>
            </p:extLst>
          </p:nvPr>
        </p:nvGraphicFramePr>
        <p:xfrm>
          <a:off x="540000" y="2277569"/>
          <a:ext cx="5278094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Hello translations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Bonjour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French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rial"/>
                        </a:rPr>
                        <a:t>2.   </a:t>
                      </a:r>
                      <a:r>
                        <a:rPr lang="ar" sz="1600" b="0" i="1" u="sng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أهل</a:t>
                      </a:r>
                      <a:r>
                        <a:rPr lang="ar" sz="1600" b="0" i="1" u="sng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ا</a:t>
                      </a:r>
                      <a:endParaRPr lang="en-US" sz="16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Arial"/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Arabic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3.  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Ciao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Italian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4.   </a:t>
                      </a:r>
                      <a:r>
                        <a:rPr lang="zh-CN" altLang="en-US" sz="1600" b="0" i="0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안녕하세요</a:t>
                      </a:r>
                      <a:endParaRPr lang="en-US" sz="1600" b="0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Korean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5.  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Hola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Spanish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6.   </a:t>
                      </a:r>
                      <a:r>
                        <a:rPr lang="ja" altLang="en-US" sz="1600" b="0" i="0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nsola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こんにちは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Japanese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7.  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Hallo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German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8.   </a:t>
                      </a:r>
                      <a:r>
                        <a:rPr lang="el" sz="1600" b="0" i="0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onsola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Χαίρετε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Greek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</a:t>
                      </a:r>
                      <a:r>
                        <a:rPr lang="pt" sz="1600" b="0" i="0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lá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</a:endParaRP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Portuguese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</a:t>
                      </a:r>
                      <a:r>
                        <a:rPr lang="en-US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Habari</a:t>
                      </a:r>
                      <a:endParaRPr lang="ru" sz="1600" b="0" i="0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onsolas"/>
                      </a:endParaRP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Swahili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7BF1A432-280D-FB42-BA08-F451082C06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2955" y="-110997"/>
            <a:ext cx="1577169" cy="1577169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4AF3963-98E1-674F-9272-1FBEC2EDDFAF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Answers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08CA8-A547-9341-A60C-F46F5B4B1CFC}"/>
              </a:ext>
            </a:extLst>
          </p:cNvPr>
          <p:cNvSpPr/>
          <p:nvPr/>
        </p:nvSpPr>
        <p:spPr>
          <a:xfrm>
            <a:off x="9359162" y="4812094"/>
            <a:ext cx="1246095" cy="1231106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100 bonus</a:t>
            </a:r>
            <a:br>
              <a:rPr lang="en-US" sz="1600" i="1" dirty="0">
                <a:cs typeface="Arial"/>
              </a:rPr>
            </a:br>
            <a:r>
              <a:rPr lang="en-US" sz="1600" i="1" dirty="0">
                <a:cs typeface="Arial"/>
              </a:rPr>
              <a:t>points if you learn to say all 10 correctly.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9F169AF-5AD1-A64A-AAE0-BC8B565DCAAC}"/>
              </a:ext>
            </a:extLst>
          </p:cNvPr>
          <p:cNvCxnSpPr>
            <a:cxnSpLocks/>
          </p:cNvCxnSpPr>
          <p:nvPr/>
        </p:nvCxnSpPr>
        <p:spPr>
          <a:xfrm>
            <a:off x="10641113" y="4812094"/>
            <a:ext cx="0" cy="1231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1CA33-BA08-9640-A417-EDDE4EB19CE2}"/>
              </a:ext>
            </a:extLst>
          </p:cNvPr>
          <p:cNvSpPr/>
          <p:nvPr/>
        </p:nvSpPr>
        <p:spPr>
          <a:xfrm>
            <a:off x="9359162" y="3663691"/>
            <a:ext cx="1246095" cy="738664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for each correct match.</a:t>
            </a:r>
            <a:endParaRPr lang="en-US" sz="1600" i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6CE4D8-321F-6B4F-A615-2E8D9CACF663}"/>
              </a:ext>
            </a:extLst>
          </p:cNvPr>
          <p:cNvCxnSpPr>
            <a:cxnSpLocks/>
          </p:cNvCxnSpPr>
          <p:nvPr/>
        </p:nvCxnSpPr>
        <p:spPr>
          <a:xfrm>
            <a:off x="10641113" y="3663691"/>
            <a:ext cx="0" cy="738664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3" name="Rounded Rectangle 12">
            <a:hlinkClick r:id="rId14" action="ppaction://hlinksldjump"/>
            <a:extLst>
              <a:ext uri="{FF2B5EF4-FFF2-40B4-BE49-F238E27FC236}">
                <a16:creationId xmlns:a16="http://schemas.microsoft.com/office/drawing/2014/main" id="{8F5A828C-4C2A-EC43-88EA-50EE4A8B4CBA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95601BBD-EBCA-4A45-9532-D0649A68146E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6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Fun facts: true or false?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31035" y="1739934"/>
            <a:ext cx="8133060" cy="3831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1. 	Papua New </a:t>
            </a:r>
            <a:r>
              <a:rPr lang="fr-FR" sz="1800" dirty="0" err="1">
                <a:cs typeface="Arial"/>
              </a:rPr>
              <a:t>Guinea</a:t>
            </a:r>
            <a:r>
              <a:rPr lang="fr-FR" sz="1800" dirty="0">
                <a:cs typeface="Arial"/>
              </a:rPr>
              <a:t> has the </a:t>
            </a:r>
            <a:r>
              <a:rPr lang="fr-FR" sz="1800" dirty="0" err="1">
                <a:cs typeface="Arial"/>
              </a:rPr>
              <a:t>most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in use.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2. 	There </a:t>
            </a:r>
            <a:r>
              <a:rPr lang="fr-FR" sz="1800" dirty="0" err="1">
                <a:cs typeface="Arial"/>
              </a:rPr>
              <a:t>is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only</a:t>
            </a:r>
            <a:r>
              <a:rPr lang="fr-FR" sz="1800" dirty="0">
                <a:cs typeface="Arial"/>
              </a:rPr>
              <a:t> one </a:t>
            </a:r>
            <a:r>
              <a:rPr lang="fr-FR" sz="1800" dirty="0" err="1">
                <a:cs typeface="Arial"/>
              </a:rPr>
              <a:t>sign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used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worldwide</a:t>
            </a:r>
            <a:r>
              <a:rPr lang="fr-FR" sz="1800" dirty="0">
                <a:cs typeface="Arial"/>
              </a:rPr>
              <a:t>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3. 	The </a:t>
            </a:r>
            <a:r>
              <a:rPr lang="fr-FR" sz="1800" dirty="0" err="1">
                <a:cs typeface="Arial"/>
              </a:rPr>
              <a:t>world's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longest</a:t>
            </a:r>
            <a:r>
              <a:rPr lang="fr-FR" sz="1800" dirty="0">
                <a:cs typeface="Arial"/>
              </a:rPr>
              <a:t> alphabet has 74 </a:t>
            </a:r>
            <a:r>
              <a:rPr lang="fr-FR" sz="1800" dirty="0" err="1">
                <a:cs typeface="Arial"/>
              </a:rPr>
              <a:t>letters</a:t>
            </a:r>
            <a:r>
              <a:rPr lang="fr-FR" sz="1800" dirty="0">
                <a:cs typeface="Arial"/>
              </a:rPr>
              <a:t>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4. 	E </a:t>
            </a:r>
            <a:r>
              <a:rPr lang="fr-FR" sz="1800" dirty="0" err="1">
                <a:cs typeface="Arial"/>
              </a:rPr>
              <a:t>is</a:t>
            </a:r>
            <a:r>
              <a:rPr lang="fr-FR" sz="1800" dirty="0">
                <a:cs typeface="Arial"/>
              </a:rPr>
              <a:t> the </a:t>
            </a:r>
            <a:r>
              <a:rPr lang="fr-FR" sz="1800" dirty="0" err="1">
                <a:cs typeface="Arial"/>
              </a:rPr>
              <a:t>most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common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letter</a:t>
            </a:r>
            <a:r>
              <a:rPr lang="fr-FR" sz="1800" dirty="0">
                <a:cs typeface="Arial"/>
              </a:rPr>
              <a:t> in English.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5. 	</a:t>
            </a:r>
            <a:r>
              <a:rPr lang="fr-FR" sz="1800" dirty="0" err="1">
                <a:cs typeface="Arial"/>
              </a:rPr>
              <a:t>German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is</a:t>
            </a:r>
            <a:r>
              <a:rPr lang="fr-FR" sz="1800" dirty="0">
                <a:cs typeface="Arial"/>
              </a:rPr>
              <a:t> the </a:t>
            </a:r>
            <a:r>
              <a:rPr lang="fr-FR" sz="1800" dirty="0" err="1">
                <a:cs typeface="Arial"/>
              </a:rPr>
              <a:t>fastest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</a:t>
            </a:r>
            <a:r>
              <a:rPr lang="fr-FR" sz="1800" dirty="0">
                <a:cs typeface="Arial"/>
              </a:rPr>
              <a:t> in the world (</a:t>
            </a:r>
            <a:r>
              <a:rPr lang="fr-FR" sz="1800" dirty="0" err="1">
                <a:cs typeface="Arial"/>
              </a:rPr>
              <a:t>syllables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spoken</a:t>
            </a:r>
            <a:r>
              <a:rPr lang="fr-FR" sz="1800" dirty="0">
                <a:cs typeface="Arial"/>
              </a:rPr>
              <a:t> per second).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6. 	The </a:t>
            </a:r>
            <a:r>
              <a:rPr lang="fr-FR" sz="1800" dirty="0" err="1">
                <a:cs typeface="Arial"/>
              </a:rPr>
              <a:t>most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spoken</a:t>
            </a:r>
            <a:r>
              <a:rPr lang="fr-FR" sz="1800" dirty="0">
                <a:cs typeface="Arial"/>
              </a:rPr>
              <a:t> by one </a:t>
            </a:r>
            <a:r>
              <a:rPr lang="fr-FR" sz="1800" dirty="0" err="1">
                <a:cs typeface="Arial"/>
              </a:rPr>
              <a:t>person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is</a:t>
            </a:r>
            <a:r>
              <a:rPr lang="fr-FR" sz="1800" dirty="0">
                <a:cs typeface="Arial"/>
              </a:rPr>
              <a:t> 59.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7. 	English has more </a:t>
            </a:r>
            <a:r>
              <a:rPr lang="fr-FR" sz="1800" dirty="0" err="1">
                <a:cs typeface="Arial"/>
              </a:rPr>
              <a:t>words</a:t>
            </a:r>
            <a:r>
              <a:rPr lang="fr-FR" sz="1800" dirty="0">
                <a:cs typeface="Arial"/>
              </a:rPr>
              <a:t> in the </a:t>
            </a:r>
            <a:r>
              <a:rPr lang="fr-FR" sz="1800" dirty="0" err="1">
                <a:cs typeface="Arial"/>
              </a:rPr>
              <a:t>dictionary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than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any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other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</a:t>
            </a:r>
            <a:r>
              <a:rPr lang="fr-FR" sz="1800" dirty="0">
                <a:cs typeface="Arial"/>
              </a:rPr>
              <a:t>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8. 	There are about 7,000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spoken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globally</a:t>
            </a:r>
            <a:r>
              <a:rPr lang="fr-FR" sz="1800" dirty="0">
                <a:cs typeface="Arial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CF7E6B-36A0-B04A-9F9E-E664AFE4986C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Team round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37353-10B9-294A-91FE-C6D844D5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93" y="0"/>
            <a:ext cx="1308231" cy="13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3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6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Fun facts: true or false?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31035" y="1739934"/>
            <a:ext cx="8133060" cy="4108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1. 	</a:t>
            </a:r>
            <a:r>
              <a:rPr lang="fr-FR" sz="1800" b="1" i="1" dirty="0" err="1">
                <a:cs typeface="Arial"/>
              </a:rPr>
              <a:t>True</a:t>
            </a:r>
            <a:r>
              <a:rPr lang="fr-FR" sz="1800" dirty="0">
                <a:cs typeface="Arial"/>
              </a:rPr>
              <a:t>: Papua New </a:t>
            </a:r>
            <a:r>
              <a:rPr lang="fr-FR" sz="1800" dirty="0" err="1">
                <a:cs typeface="Arial"/>
              </a:rPr>
              <a:t>Guinea</a:t>
            </a:r>
            <a:r>
              <a:rPr lang="fr-FR" sz="1800" dirty="0">
                <a:cs typeface="Arial"/>
              </a:rPr>
              <a:t> has 840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in use.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2. 	</a:t>
            </a:r>
            <a:r>
              <a:rPr lang="fr-FR" sz="1800" b="1" i="1" dirty="0">
                <a:cs typeface="Arial"/>
              </a:rPr>
              <a:t>False</a:t>
            </a:r>
            <a:r>
              <a:rPr lang="fr-FR" sz="1800" dirty="0">
                <a:cs typeface="Arial"/>
              </a:rPr>
              <a:t>: There are about 300 </a:t>
            </a:r>
            <a:r>
              <a:rPr lang="fr-FR" sz="1800" dirty="0" err="1">
                <a:cs typeface="Arial"/>
              </a:rPr>
              <a:t>sign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 in use.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3. 	</a:t>
            </a:r>
            <a:r>
              <a:rPr lang="fr-FR" sz="1800" b="1" i="1" dirty="0" err="1">
                <a:cs typeface="Arial"/>
              </a:rPr>
              <a:t>True</a:t>
            </a:r>
            <a:r>
              <a:rPr lang="fr-FR" sz="1800" dirty="0">
                <a:cs typeface="Arial"/>
              </a:rPr>
              <a:t>: Khmer (</a:t>
            </a:r>
            <a:r>
              <a:rPr lang="fr-FR" sz="1800" dirty="0" err="1">
                <a:cs typeface="Arial"/>
              </a:rPr>
              <a:t>Cambodia's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</a:t>
            </a:r>
            <a:r>
              <a:rPr lang="fr-FR" sz="1800" dirty="0">
                <a:cs typeface="Arial"/>
              </a:rPr>
              <a:t>) has 74 </a:t>
            </a:r>
            <a:r>
              <a:rPr lang="fr-FR" sz="1800" dirty="0" err="1">
                <a:cs typeface="Arial"/>
              </a:rPr>
              <a:t>letters</a:t>
            </a:r>
            <a:r>
              <a:rPr lang="fr-FR" sz="1800" dirty="0">
                <a:cs typeface="Arial"/>
              </a:rPr>
              <a:t>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4. 	</a:t>
            </a:r>
            <a:r>
              <a:rPr lang="fr-FR" sz="1800" b="1" i="1" dirty="0" err="1">
                <a:cs typeface="Arial"/>
              </a:rPr>
              <a:t>True</a:t>
            </a:r>
            <a:r>
              <a:rPr lang="fr-FR" sz="1800" dirty="0">
                <a:cs typeface="Arial"/>
              </a:rPr>
              <a:t>: E </a:t>
            </a:r>
            <a:r>
              <a:rPr lang="fr-FR" sz="1800" dirty="0" err="1">
                <a:cs typeface="Arial"/>
              </a:rPr>
              <a:t>is</a:t>
            </a:r>
            <a:r>
              <a:rPr lang="fr-FR" sz="1800" dirty="0">
                <a:cs typeface="Arial"/>
              </a:rPr>
              <a:t> the </a:t>
            </a:r>
            <a:r>
              <a:rPr lang="fr-FR" sz="1800" dirty="0" err="1">
                <a:cs typeface="Arial"/>
              </a:rPr>
              <a:t>most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common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letter</a:t>
            </a:r>
            <a:r>
              <a:rPr lang="fr-FR" sz="1800" dirty="0">
                <a:cs typeface="Arial"/>
              </a:rPr>
              <a:t> in English.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5. 	</a:t>
            </a:r>
            <a:r>
              <a:rPr lang="fr-FR" sz="1800" b="1" i="1" dirty="0">
                <a:cs typeface="Arial"/>
              </a:rPr>
              <a:t>False</a:t>
            </a:r>
            <a:r>
              <a:rPr lang="fr-FR" sz="1800" dirty="0">
                <a:cs typeface="Arial"/>
              </a:rPr>
              <a:t>: </a:t>
            </a:r>
            <a:r>
              <a:rPr lang="fr-FR" sz="1800" dirty="0" err="1">
                <a:cs typeface="Arial"/>
              </a:rPr>
              <a:t>Japanese</a:t>
            </a:r>
            <a:r>
              <a:rPr lang="fr-FR" sz="1800" dirty="0">
                <a:cs typeface="Arial"/>
              </a:rPr>
              <a:t> </a:t>
            </a:r>
            <a:r>
              <a:rPr lang="fr-FR" sz="1800" dirty="0" err="1">
                <a:cs typeface="Arial"/>
              </a:rPr>
              <a:t>is</a:t>
            </a:r>
            <a:r>
              <a:rPr lang="fr-FR" sz="1800" dirty="0">
                <a:cs typeface="Arial"/>
              </a:rPr>
              <a:t> the </a:t>
            </a:r>
            <a:r>
              <a:rPr lang="fr-FR" sz="1800" dirty="0" err="1">
                <a:cs typeface="Arial"/>
              </a:rPr>
              <a:t>fastest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language</a:t>
            </a:r>
            <a:r>
              <a:rPr lang="fr-FR" sz="1800" dirty="0">
                <a:cs typeface="Arial"/>
              </a:rPr>
              <a:t> in the world (7.84 </a:t>
            </a:r>
            <a:r>
              <a:rPr lang="fr-FR" sz="1800" dirty="0" err="1">
                <a:cs typeface="Arial"/>
              </a:rPr>
              <a:t>syllables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spoken</a:t>
            </a:r>
            <a:r>
              <a:rPr lang="fr-FR" sz="1800" dirty="0">
                <a:cs typeface="Arial"/>
              </a:rPr>
              <a:t> per second).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6. 	</a:t>
            </a:r>
            <a:r>
              <a:rPr lang="fr-FR" sz="1800" b="1" i="1" dirty="0" err="1">
                <a:cs typeface="Arial"/>
              </a:rPr>
              <a:t>True</a:t>
            </a:r>
            <a:r>
              <a:rPr lang="fr-FR" sz="1800" dirty="0">
                <a:cs typeface="Arial"/>
              </a:rPr>
              <a:t>: </a:t>
            </a:r>
            <a:r>
              <a:rPr lang="fr-FR" sz="1800" dirty="0" err="1">
                <a:cs typeface="Arial"/>
              </a:rPr>
              <a:t>Ziad</a:t>
            </a:r>
            <a:r>
              <a:rPr lang="fr-FR" sz="1800" dirty="0">
                <a:cs typeface="Arial"/>
              </a:rPr>
              <a:t> Youssef </a:t>
            </a:r>
            <a:r>
              <a:rPr lang="fr-FR" sz="1800" dirty="0" err="1">
                <a:cs typeface="Arial"/>
              </a:rPr>
              <a:t>Fazah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can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communicate</a:t>
            </a:r>
            <a:r>
              <a:rPr lang="fr-FR" sz="1800" dirty="0">
                <a:cs typeface="Arial"/>
              </a:rPr>
              <a:t> in 59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7. 	</a:t>
            </a:r>
            <a:r>
              <a:rPr lang="fr-FR" sz="1800" b="1" i="1" dirty="0">
                <a:cs typeface="Arial"/>
              </a:rPr>
              <a:t>False</a:t>
            </a:r>
            <a:r>
              <a:rPr lang="fr-FR" sz="1800" dirty="0">
                <a:cs typeface="Arial"/>
              </a:rPr>
              <a:t>: </a:t>
            </a:r>
            <a:r>
              <a:rPr lang="fr-FR" sz="1800" dirty="0" err="1">
                <a:cs typeface="Arial"/>
              </a:rPr>
              <a:t>Korean</a:t>
            </a:r>
            <a:r>
              <a:rPr lang="fr-FR" sz="1800" dirty="0">
                <a:cs typeface="Arial"/>
              </a:rPr>
              <a:t> has the </a:t>
            </a:r>
            <a:r>
              <a:rPr lang="fr-FR" sz="1800" dirty="0" err="1">
                <a:cs typeface="Arial"/>
              </a:rPr>
              <a:t>most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words</a:t>
            </a:r>
            <a:r>
              <a:rPr lang="fr-FR" sz="1800" dirty="0">
                <a:cs typeface="Arial"/>
              </a:rPr>
              <a:t> in a </a:t>
            </a:r>
            <a:r>
              <a:rPr lang="fr-FR" sz="1800" dirty="0" err="1">
                <a:cs typeface="Arial"/>
              </a:rPr>
              <a:t>dictionary</a:t>
            </a:r>
            <a:r>
              <a:rPr lang="fr-FR" sz="1800" dirty="0">
                <a:cs typeface="Arial"/>
              </a:rPr>
              <a:t> (1.1 million).</a:t>
            </a:r>
          </a:p>
          <a:p>
            <a:pPr marL="324000" indent="-324000">
              <a:spcAft>
                <a:spcPts val="1800"/>
              </a:spcAft>
            </a:pPr>
            <a:r>
              <a:rPr lang="fr-FR" sz="1800" dirty="0">
                <a:cs typeface="Arial"/>
              </a:rPr>
              <a:t>8. 	</a:t>
            </a:r>
            <a:r>
              <a:rPr lang="fr-FR" sz="1800" b="1" i="1" dirty="0" err="1">
                <a:cs typeface="Arial"/>
              </a:rPr>
              <a:t>True</a:t>
            </a:r>
            <a:r>
              <a:rPr lang="fr-FR" sz="1800" dirty="0">
                <a:cs typeface="Arial"/>
              </a:rPr>
              <a:t>: About 7,000 </a:t>
            </a:r>
            <a:r>
              <a:rPr lang="fr-FR" sz="1800" dirty="0" err="1">
                <a:cs typeface="Arial"/>
              </a:rPr>
              <a:t>languages</a:t>
            </a:r>
            <a:r>
              <a:rPr lang="fr-FR" sz="1800" dirty="0">
                <a:cs typeface="Arial"/>
              </a:rPr>
              <a:t> are </a:t>
            </a:r>
            <a:r>
              <a:rPr lang="fr-FR" sz="1800" dirty="0" err="1">
                <a:cs typeface="Arial"/>
              </a:rPr>
              <a:t>spoken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globally</a:t>
            </a:r>
            <a:r>
              <a:rPr lang="fr-FR" sz="1800" dirty="0">
                <a:cs typeface="Aria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37353-10B9-294A-91FE-C6D844D5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93" y="0"/>
            <a:ext cx="1308231" cy="130823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10F10A-CDA6-1B4F-934F-67D62281CAD9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Answers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D5F77-B0CB-DC4B-9E99-33EF6CAA591C}"/>
              </a:ext>
            </a:extLst>
          </p:cNvPr>
          <p:cNvSpPr/>
          <p:nvPr/>
        </p:nvSpPr>
        <p:spPr>
          <a:xfrm>
            <a:off x="9359162" y="4812094"/>
            <a:ext cx="1246095" cy="1231106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per correct answer for each student on the team.</a:t>
            </a:r>
            <a:endParaRPr lang="en-US" sz="1600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93465-6880-8743-83D4-6FD80E838EB0}"/>
              </a:ext>
            </a:extLst>
          </p:cNvPr>
          <p:cNvCxnSpPr>
            <a:cxnSpLocks/>
          </p:cNvCxnSpPr>
          <p:nvPr/>
        </p:nvCxnSpPr>
        <p:spPr>
          <a:xfrm>
            <a:off x="10641113" y="4812094"/>
            <a:ext cx="0" cy="1231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3" name="Rounded 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060D94F7-C9B2-9D4C-BF2B-B4F6880B45F6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E4211ED-6CD3-E242-A390-93F3D9C3D499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1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7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Words travel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Which language do these words come from?</a:t>
            </a: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95650"/>
              </p:ext>
            </p:extLst>
          </p:nvPr>
        </p:nvGraphicFramePr>
        <p:xfrm>
          <a:off x="540000" y="2277569"/>
          <a:ext cx="5278094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English word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 of origin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Anonymous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2.   Cigar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3.   Cartoon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4.   Entrepreneur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5.   Penguin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6.   Loot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7.   Avatar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 Lemon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Ketchup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Karaoke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ECBDA3D-2B8D-DD41-90B8-8AF0AE66BF0C}"/>
              </a:ext>
            </a:extLst>
          </p:cNvPr>
          <p:cNvSpPr/>
          <p:nvPr/>
        </p:nvSpPr>
        <p:spPr>
          <a:xfrm>
            <a:off x="7523999" y="154504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Sanskrit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FD14E-54D0-AF46-A20A-1EB9D10E3720}"/>
              </a:ext>
            </a:extLst>
          </p:cNvPr>
          <p:cNvSpPr/>
          <p:nvPr/>
        </p:nvSpPr>
        <p:spPr>
          <a:xfrm>
            <a:off x="6255025" y="2056034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Italian</a:t>
            </a: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B4DA38-8CE8-DE47-A2CC-166155D348C2}"/>
              </a:ext>
            </a:extLst>
          </p:cNvPr>
          <p:cNvSpPr/>
          <p:nvPr/>
        </p:nvSpPr>
        <p:spPr>
          <a:xfrm>
            <a:off x="7523999" y="2558058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Arabic</a:t>
            </a:r>
            <a:endParaRPr lang="en-US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7F2D5A-5F14-9740-AD38-4EAFC21DC39B}"/>
              </a:ext>
            </a:extLst>
          </p:cNvPr>
          <p:cNvSpPr/>
          <p:nvPr/>
        </p:nvSpPr>
        <p:spPr>
          <a:xfrm>
            <a:off x="6255025" y="3060081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Japanese</a:t>
            </a:r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E7EF0-1879-8947-B7C1-01021D3C946D}"/>
              </a:ext>
            </a:extLst>
          </p:cNvPr>
          <p:cNvSpPr/>
          <p:nvPr/>
        </p:nvSpPr>
        <p:spPr>
          <a:xfrm>
            <a:off x="7541929" y="356210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French</a:t>
            </a: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58F33-9C34-4D48-8C4C-AAA6A051D81B}"/>
              </a:ext>
            </a:extLst>
          </p:cNvPr>
          <p:cNvSpPr/>
          <p:nvPr/>
        </p:nvSpPr>
        <p:spPr>
          <a:xfrm>
            <a:off x="6263990" y="407309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Welsh</a:t>
            </a:r>
            <a:endParaRPr lang="en-US" sz="1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B37D1-0175-5B44-9822-3EC97502EBE5}"/>
              </a:ext>
            </a:extLst>
          </p:cNvPr>
          <p:cNvSpPr/>
          <p:nvPr/>
        </p:nvSpPr>
        <p:spPr>
          <a:xfrm>
            <a:off x="7550894" y="4566152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Spanish</a:t>
            </a: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848908-4AF4-C342-BA09-146582517CC2}"/>
              </a:ext>
            </a:extLst>
          </p:cNvPr>
          <p:cNvSpPr/>
          <p:nvPr/>
        </p:nvSpPr>
        <p:spPr>
          <a:xfrm>
            <a:off x="6281920" y="506817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Chinese</a:t>
            </a:r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B74C3D-3750-C942-917D-29B247253077}"/>
              </a:ext>
            </a:extLst>
          </p:cNvPr>
          <p:cNvSpPr/>
          <p:nvPr/>
        </p:nvSpPr>
        <p:spPr>
          <a:xfrm>
            <a:off x="7550894" y="557916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Greek</a:t>
            </a:r>
            <a:endParaRPr lang="en-US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9C4DEB-4375-FB43-A3B1-2C9EC0FC0743}"/>
              </a:ext>
            </a:extLst>
          </p:cNvPr>
          <p:cNvSpPr/>
          <p:nvPr/>
        </p:nvSpPr>
        <p:spPr>
          <a:xfrm>
            <a:off x="6272955" y="6090151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Hindi</a:t>
            </a:r>
            <a:endParaRPr lang="en-US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9C145B-A718-F646-AD8C-0DDD0F5C496B}"/>
              </a:ext>
            </a:extLst>
          </p:cNvPr>
          <p:cNvCxnSpPr>
            <a:cxnSpLocks/>
          </p:cNvCxnSpPr>
          <p:nvPr/>
        </p:nvCxnSpPr>
        <p:spPr>
          <a:xfrm>
            <a:off x="7532956" y="1545045"/>
            <a:ext cx="17938" cy="5013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B76FB60-1079-B242-B8C7-7D95C0EE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894" y="30012"/>
            <a:ext cx="1422777" cy="14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7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Words travel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Which language do these words come from?</a:t>
            </a: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61253"/>
              </p:ext>
            </p:extLst>
          </p:nvPr>
        </p:nvGraphicFramePr>
        <p:xfrm>
          <a:off x="540000" y="2277569"/>
          <a:ext cx="5278094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English word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 of origin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Anonymous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Greek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2.   Cigar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Spanish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3.   Cartoon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Italian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4.   Entrepreneur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French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5.   Penguin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Welsh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6.   Loot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Hindi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7.   Avatar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Sanskrit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 Lemon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Arabic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Ketchup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Chinese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Karaoke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Japanese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6B76FB60-1079-B242-B8C7-7D95C0EE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894" y="30012"/>
            <a:ext cx="1422777" cy="1422777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B9D6F0F-007F-6742-94A3-5A3DE190538D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Answers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7C1DBD-63B6-1D49-9891-E5480F68F233}"/>
              </a:ext>
            </a:extLst>
          </p:cNvPr>
          <p:cNvSpPr/>
          <p:nvPr/>
        </p:nvSpPr>
        <p:spPr>
          <a:xfrm>
            <a:off x="9359162" y="5333366"/>
            <a:ext cx="1246095" cy="738664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for each correct match.</a:t>
            </a:r>
            <a:endParaRPr lang="en-US" sz="1600" i="1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9DCD02-D5AE-C54F-865E-A3121E28D204}"/>
              </a:ext>
            </a:extLst>
          </p:cNvPr>
          <p:cNvCxnSpPr>
            <a:cxnSpLocks/>
          </p:cNvCxnSpPr>
          <p:nvPr/>
        </p:nvCxnSpPr>
        <p:spPr>
          <a:xfrm>
            <a:off x="10641113" y="5333366"/>
            <a:ext cx="0" cy="738664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2" name="Rounded 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1C5F85A1-18A9-314C-8CC8-ACEB8678C830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FB6ED66-D004-F44C-A4E8-BB74CE12A3FA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91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8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Coin a word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8AC13-0DAC-2347-B848-884B93AE41AD}"/>
              </a:ext>
            </a:extLst>
          </p:cNvPr>
          <p:cNvSpPr/>
          <p:nvPr/>
        </p:nvSpPr>
        <p:spPr>
          <a:xfrm>
            <a:off x="9395018" y="5056362"/>
            <a:ext cx="1246095" cy="984885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for each new word with a definition.</a:t>
            </a:r>
            <a:endParaRPr lang="en-US" sz="16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05F0D6-4898-A34C-AFBF-742A2BBF2A2B}"/>
              </a:ext>
            </a:extLst>
          </p:cNvPr>
          <p:cNvCxnSpPr>
            <a:cxnSpLocks/>
          </p:cNvCxnSpPr>
          <p:nvPr/>
        </p:nvCxnSpPr>
        <p:spPr>
          <a:xfrm>
            <a:off x="10641113" y="5056362"/>
            <a:ext cx="0" cy="986838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C01F6-6EC5-5248-8A4C-FC0BD29B2C2E}"/>
              </a:ext>
            </a:extLst>
          </p:cNvPr>
          <p:cNvSpPr/>
          <p:nvPr/>
        </p:nvSpPr>
        <p:spPr>
          <a:xfrm>
            <a:off x="540000" y="1502046"/>
            <a:ext cx="6515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All these words have been added to dictionaries in recent years.</a:t>
            </a:r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7D2D9C-E204-3045-B50A-DE10CFCB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856" y="0"/>
            <a:ext cx="1418156" cy="14181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80B6EC7-A12D-974B-97A9-03E92CA032BB}"/>
              </a:ext>
            </a:extLst>
          </p:cNvPr>
          <p:cNvSpPr/>
          <p:nvPr/>
        </p:nvSpPr>
        <p:spPr>
          <a:xfrm>
            <a:off x="627529" y="2086991"/>
            <a:ext cx="2115671" cy="2115671"/>
          </a:xfrm>
          <a:prstGeom prst="ellipse">
            <a:avLst/>
          </a:prstGeom>
          <a:solidFill>
            <a:schemeClr val="accent3"/>
          </a:solidFill>
          <a:ln w="41275" cmpd="thickThin">
            <a:solidFill>
              <a:schemeClr val="accent3"/>
            </a:solidFill>
            <a:prstDash val="sysDash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46050" h="635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AF9879-1CC1-0A43-953E-1734330D97FD}"/>
              </a:ext>
            </a:extLst>
          </p:cNvPr>
          <p:cNvSpPr/>
          <p:nvPr/>
        </p:nvSpPr>
        <p:spPr>
          <a:xfrm>
            <a:off x="3272117" y="2104921"/>
            <a:ext cx="2097741" cy="2097741"/>
          </a:xfrm>
          <a:prstGeom prst="ellipse">
            <a:avLst/>
          </a:prstGeom>
          <a:solidFill>
            <a:schemeClr val="accent3"/>
          </a:solidFill>
          <a:ln w="41275" cmpd="thickThin">
            <a:solidFill>
              <a:schemeClr val="accent3"/>
            </a:solidFill>
            <a:prstDash val="sysDash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46050" h="635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B6A2C-5FDC-154B-94D8-E8C70F369F58}"/>
              </a:ext>
            </a:extLst>
          </p:cNvPr>
          <p:cNvSpPr/>
          <p:nvPr/>
        </p:nvSpPr>
        <p:spPr>
          <a:xfrm>
            <a:off x="5916705" y="3234473"/>
            <a:ext cx="2294965" cy="2294965"/>
          </a:xfrm>
          <a:prstGeom prst="ellipse">
            <a:avLst/>
          </a:prstGeom>
          <a:solidFill>
            <a:schemeClr val="bg2"/>
          </a:solidFill>
          <a:ln w="41275" cmpd="thickThin">
            <a:solidFill>
              <a:schemeClr val="bg2"/>
            </a:solidFill>
            <a:prstDash val="sysDash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46050" h="635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267EB-8357-0648-BD74-D21C174B3377}"/>
              </a:ext>
            </a:extLst>
          </p:cNvPr>
          <p:cNvSpPr/>
          <p:nvPr/>
        </p:nvSpPr>
        <p:spPr>
          <a:xfrm>
            <a:off x="537881" y="2440725"/>
            <a:ext cx="22949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cs typeface="Arial"/>
              </a:rPr>
              <a:t>iel</a:t>
            </a:r>
            <a:r>
              <a:rPr lang="en-US" sz="2000" i="1" dirty="0">
                <a:cs typeface="Arial"/>
              </a:rPr>
              <a:t> </a:t>
            </a:r>
            <a:endParaRPr lang="en-US" sz="2000" dirty="0">
              <a:cs typeface="Arial"/>
            </a:endParaRPr>
          </a:p>
          <a:p>
            <a:pPr algn="ctr"/>
            <a:r>
              <a:rPr lang="en-US" sz="1800" dirty="0">
                <a:cs typeface="Arial"/>
              </a:rPr>
              <a:t>– French 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gender-neutral pronoun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9DC377-4053-074A-A52A-3F74A0192FBF}"/>
              </a:ext>
            </a:extLst>
          </p:cNvPr>
          <p:cNvSpPr/>
          <p:nvPr/>
        </p:nvSpPr>
        <p:spPr>
          <a:xfrm>
            <a:off x="3173504" y="2560222"/>
            <a:ext cx="22949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cs typeface="Arial"/>
              </a:rPr>
              <a:t>Abstandsbier</a:t>
            </a:r>
            <a:endParaRPr lang="en-US" dirty="0">
              <a:cs typeface="Arial"/>
            </a:endParaRPr>
          </a:p>
          <a:p>
            <a:pPr algn="ctr"/>
            <a:r>
              <a:rPr lang="en-US" sz="1800" dirty="0">
                <a:cs typeface="Arial"/>
              </a:rPr>
              <a:t>– German term 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for socially-distanced 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beer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C5136C-53C9-814D-82C4-C40970BD68E1}"/>
              </a:ext>
            </a:extLst>
          </p:cNvPr>
          <p:cNvSpPr/>
          <p:nvPr/>
        </p:nvSpPr>
        <p:spPr>
          <a:xfrm>
            <a:off x="627529" y="4671972"/>
            <a:ext cx="2115671" cy="2115671"/>
          </a:xfrm>
          <a:prstGeom prst="ellipse">
            <a:avLst/>
          </a:prstGeom>
          <a:solidFill>
            <a:schemeClr val="accent3"/>
          </a:solidFill>
          <a:ln w="41275" cmpd="thickThin">
            <a:solidFill>
              <a:schemeClr val="accent3"/>
            </a:solidFill>
            <a:prstDash val="sysDash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46050" h="635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116D1C-5036-5640-9330-53B163B6B2EE}"/>
              </a:ext>
            </a:extLst>
          </p:cNvPr>
          <p:cNvSpPr/>
          <p:nvPr/>
        </p:nvSpPr>
        <p:spPr>
          <a:xfrm>
            <a:off x="3272117" y="4689902"/>
            <a:ext cx="2139951" cy="2139951"/>
          </a:xfrm>
          <a:prstGeom prst="ellipse">
            <a:avLst/>
          </a:prstGeom>
          <a:solidFill>
            <a:schemeClr val="accent3"/>
          </a:solidFill>
          <a:ln w="41275" cmpd="thickThin">
            <a:solidFill>
              <a:schemeClr val="accent3"/>
            </a:solidFill>
            <a:prstDash val="sysDash"/>
          </a:ln>
          <a:effectLst>
            <a:outerShdw blurRad="50800" dist="38100" dir="366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46050" h="63500" prst="hardEdge"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2157F4-5666-BA44-A0D3-80C65892BF29}"/>
              </a:ext>
            </a:extLst>
          </p:cNvPr>
          <p:cNvSpPr/>
          <p:nvPr/>
        </p:nvSpPr>
        <p:spPr>
          <a:xfrm>
            <a:off x="537881" y="5005824"/>
            <a:ext cx="22949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cs typeface="Arial"/>
              </a:rPr>
              <a:t>hygge</a:t>
            </a:r>
            <a:r>
              <a:rPr lang="en-US" sz="2000" i="1" dirty="0">
                <a:cs typeface="Arial"/>
              </a:rPr>
              <a:t> </a:t>
            </a:r>
            <a:endParaRPr lang="en-US" sz="2000" dirty="0">
              <a:cs typeface="Arial"/>
            </a:endParaRPr>
          </a:p>
          <a:p>
            <a:pPr algn="ctr"/>
            <a:r>
              <a:rPr lang="en-US" sz="1800" dirty="0">
                <a:cs typeface="Arial"/>
              </a:rPr>
              <a:t>– English word 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from Danish 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culture meaning </a:t>
            </a:r>
            <a:r>
              <a:rPr lang="en-US" sz="1800" dirty="0" err="1">
                <a:cs typeface="Arial"/>
              </a:rPr>
              <a:t>cosy</a:t>
            </a:r>
            <a:endParaRPr lang="en-US" sz="1800" dirty="0"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245CA2-09F5-3D4C-98C6-84673FF9BB87}"/>
              </a:ext>
            </a:extLst>
          </p:cNvPr>
          <p:cNvSpPr/>
          <p:nvPr/>
        </p:nvSpPr>
        <p:spPr>
          <a:xfrm>
            <a:off x="3191435" y="4983839"/>
            <a:ext cx="22949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cs typeface="Arial"/>
              </a:rPr>
              <a:t>finde</a:t>
            </a:r>
            <a:r>
              <a:rPr lang="en-US" sz="2000" i="1" dirty="0">
                <a:cs typeface="Arial"/>
              </a:rPr>
              <a:t> </a:t>
            </a:r>
            <a:endParaRPr lang="en-US" sz="2000" dirty="0">
              <a:cs typeface="Arial"/>
            </a:endParaRPr>
          </a:p>
          <a:p>
            <a:pPr algn="ctr"/>
            <a:r>
              <a:rPr lang="en-US" sz="1800" dirty="0">
                <a:cs typeface="Arial"/>
              </a:rPr>
              <a:t>– Spanish abbreviation for weekend (</a:t>
            </a:r>
            <a:r>
              <a:rPr lang="en-US" sz="1800" i="1" dirty="0">
                <a:cs typeface="Arial"/>
              </a:rPr>
              <a:t>fin de </a:t>
            </a:r>
            <a:r>
              <a:rPr lang="en-US" sz="1800" i="1" dirty="0" err="1">
                <a:cs typeface="Arial"/>
              </a:rPr>
              <a:t>semana</a:t>
            </a:r>
            <a:r>
              <a:rPr lang="en-US" sz="1800" dirty="0">
                <a:cs typeface="Arial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315A9-3C5B-0F4D-8D39-82B26B28FBB2}"/>
              </a:ext>
            </a:extLst>
          </p:cNvPr>
          <p:cNvSpPr/>
          <p:nvPr/>
        </p:nvSpPr>
        <p:spPr>
          <a:xfrm>
            <a:off x="6225987" y="3485939"/>
            <a:ext cx="167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Invent </a:t>
            </a:r>
            <a:br>
              <a:rPr lang="en-US" sz="2000" i="1" dirty="0"/>
            </a:br>
            <a:r>
              <a:rPr lang="en-US" sz="2000" i="1" dirty="0"/>
              <a:t>your own word(s) in a language of your choice.</a:t>
            </a:r>
          </a:p>
        </p:txBody>
      </p:sp>
      <p:sp>
        <p:nvSpPr>
          <p:cNvPr id="22" name="Rounded 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6917B1D2-9555-D640-8DBC-4E6A8187CE98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E4FF8F96-471A-3143-82C3-6C1167291AA1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7564D40-7CF0-714F-ACB1-F9C71BB4908E}"/>
              </a:ext>
            </a:extLst>
          </p:cNvPr>
          <p:cNvSpPr/>
          <p:nvPr/>
        </p:nvSpPr>
        <p:spPr>
          <a:xfrm>
            <a:off x="1647517" y="4428565"/>
            <a:ext cx="9141131" cy="31824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1AAE0E-C052-C847-82EF-BA6877A84F61}"/>
              </a:ext>
            </a:extLst>
          </p:cNvPr>
          <p:cNvSpPr/>
          <p:nvPr/>
        </p:nvSpPr>
        <p:spPr>
          <a:xfrm>
            <a:off x="-1" y="0"/>
            <a:ext cx="7530353" cy="32556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DFFE38-A772-A845-BF19-A0A3DC01A65D}"/>
              </a:ext>
            </a:extLst>
          </p:cNvPr>
          <p:cNvSpPr/>
          <p:nvPr/>
        </p:nvSpPr>
        <p:spPr>
          <a:xfrm>
            <a:off x="886512" y="822872"/>
            <a:ext cx="7149057" cy="504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4E06B0-8DF6-F84C-B5ED-305D091C11C1}"/>
              </a:ext>
            </a:extLst>
          </p:cNvPr>
          <p:cNvSpPr/>
          <p:nvPr/>
        </p:nvSpPr>
        <p:spPr>
          <a:xfrm>
            <a:off x="1328977" y="1036376"/>
            <a:ext cx="6882713" cy="144655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400" b="1" dirty="0"/>
              <a:t>European Day of Languages Celebration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AFF27-53F4-424B-B617-29F4664113CC}"/>
              </a:ext>
            </a:extLst>
          </p:cNvPr>
          <p:cNvCxnSpPr>
            <a:cxnSpLocks/>
          </p:cNvCxnSpPr>
          <p:nvPr/>
        </p:nvCxnSpPr>
        <p:spPr>
          <a:xfrm>
            <a:off x="895477" y="813906"/>
            <a:ext cx="0" cy="5049011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F74F31D-C9F0-0348-828B-795412718D49}"/>
              </a:ext>
            </a:extLst>
          </p:cNvPr>
          <p:cNvSpPr/>
          <p:nvPr/>
        </p:nvSpPr>
        <p:spPr>
          <a:xfrm>
            <a:off x="1328977" y="3591934"/>
            <a:ext cx="653425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Dip into these pick and mix language activities as starters, stand-alone activities or for a whole lesson. Some activities may also be suitable for flipped learning or homework.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Answers are provided after each activity.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Keep track of student scores if you wish to find and reward an overall class winner.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DDDB4-0AAB-B340-AB2C-A880478A6595}"/>
              </a:ext>
            </a:extLst>
          </p:cNvPr>
          <p:cNvSpPr/>
          <p:nvPr/>
        </p:nvSpPr>
        <p:spPr>
          <a:xfrm>
            <a:off x="1354420" y="2840158"/>
            <a:ext cx="6301405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000" dirty="0"/>
              <a:t>How to play: instructions for teachers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ED6BDF-6B45-704C-94BB-DC7E1403D9A6}"/>
              </a:ext>
            </a:extLst>
          </p:cNvPr>
          <p:cNvGrpSpPr/>
          <p:nvPr/>
        </p:nvGrpSpPr>
        <p:grpSpPr>
          <a:xfrm>
            <a:off x="8256494" y="6511618"/>
            <a:ext cx="2067560" cy="493059"/>
            <a:chOff x="7076440" y="5383131"/>
            <a:chExt cx="2067560" cy="493059"/>
          </a:xfrm>
        </p:grpSpPr>
        <p:sp>
          <p:nvSpPr>
            <p:cNvPr id="17" name="Rounded Rectangle 16">
              <a:hlinkClick r:id="rId2" action="ppaction://hlinksldjump"/>
              <a:extLst>
                <a:ext uri="{FF2B5EF4-FFF2-40B4-BE49-F238E27FC236}">
                  <a16:creationId xmlns:a16="http://schemas.microsoft.com/office/drawing/2014/main" id="{B4F892D2-1E03-4347-91EB-217ACA585ED6}"/>
                </a:ext>
              </a:extLst>
            </p:cNvPr>
            <p:cNvSpPr/>
            <p:nvPr/>
          </p:nvSpPr>
          <p:spPr>
            <a:xfrm>
              <a:off x="7076440" y="5383131"/>
              <a:ext cx="2067560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Pick and mix menu</a:t>
              </a: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6A1DC93-2A88-1448-A459-32880A4D33F2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D2BCB4-BF8F-7147-9F61-1D8DDCBE7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317" y="249956"/>
            <a:ext cx="3405653" cy="340565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22F01B-5776-B049-B581-206FEEE940B6}"/>
              </a:ext>
            </a:extLst>
          </p:cNvPr>
          <p:cNvSpPr/>
          <p:nvPr/>
        </p:nvSpPr>
        <p:spPr>
          <a:xfrm>
            <a:off x="10341984" y="7255806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9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Language discovery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2138541"/>
            <a:ext cx="7886696" cy="3093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Is this an official language for a particular country or countries?</a:t>
            </a:r>
          </a:p>
          <a:p>
            <a:pPr marL="342900" indent="-342900">
              <a:spcAft>
                <a:spcPts val="18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Where else is this language spoken?</a:t>
            </a:r>
          </a:p>
          <a:p>
            <a:pPr marL="342900" indent="-342900">
              <a:spcAft>
                <a:spcPts val="18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How many people speak this language?</a:t>
            </a:r>
          </a:p>
          <a:p>
            <a:pPr marL="342900" indent="-342900">
              <a:spcAft>
                <a:spcPts val="18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Choose 5-10 words or short phrases you’d like to learn in this language and find out how to write them and say them.</a:t>
            </a:r>
          </a:p>
          <a:p>
            <a:pPr marL="342900" indent="-342900">
              <a:spcAft>
                <a:spcPts val="18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Find out some fun facts about your chosen language.</a:t>
            </a:r>
          </a:p>
          <a:p>
            <a:pPr marL="342900" indent="-342900">
              <a:spcAft>
                <a:spcPts val="18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Create a slogan and logo to promote your chosen language.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B8BFC-8872-1A47-8322-B81732E78F84}"/>
              </a:ext>
            </a:extLst>
          </p:cNvPr>
          <p:cNvSpPr/>
          <p:nvPr/>
        </p:nvSpPr>
        <p:spPr>
          <a:xfrm>
            <a:off x="539999" y="1502046"/>
            <a:ext cx="69839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Find out about a language of your choice and present your research.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BE6F6E-178C-914D-A199-48E8AA316786}"/>
              </a:ext>
            </a:extLst>
          </p:cNvPr>
          <p:cNvSpPr/>
          <p:nvPr/>
        </p:nvSpPr>
        <p:spPr>
          <a:xfrm>
            <a:off x="9359162" y="3416526"/>
            <a:ext cx="1246095" cy="1231106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Create a poster, factsheet, video or presentation.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7ED27-4442-DB4A-BF28-101ACB9E1B01}"/>
              </a:ext>
            </a:extLst>
          </p:cNvPr>
          <p:cNvCxnSpPr>
            <a:cxnSpLocks/>
          </p:cNvCxnSpPr>
          <p:nvPr/>
        </p:nvCxnSpPr>
        <p:spPr>
          <a:xfrm>
            <a:off x="10641113" y="3416526"/>
            <a:ext cx="0" cy="1231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5183222-9885-904D-835B-DD05CAD544BE}"/>
              </a:ext>
            </a:extLst>
          </p:cNvPr>
          <p:cNvSpPr/>
          <p:nvPr/>
        </p:nvSpPr>
        <p:spPr>
          <a:xfrm>
            <a:off x="9475791" y="5550757"/>
            <a:ext cx="1129466" cy="492443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100 points per project.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33C32B-E475-1247-B8C4-CB827F2642ED}"/>
              </a:ext>
            </a:extLst>
          </p:cNvPr>
          <p:cNvCxnSpPr>
            <a:cxnSpLocks/>
          </p:cNvCxnSpPr>
          <p:nvPr/>
        </p:nvCxnSpPr>
        <p:spPr>
          <a:xfrm>
            <a:off x="10641113" y="5550757"/>
            <a:ext cx="0" cy="492443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57CCFFE-97FE-FD49-AB2D-13B285794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98" y="0"/>
            <a:ext cx="1697806" cy="1697806"/>
          </a:xfrm>
          <a:prstGeom prst="rect">
            <a:avLst/>
          </a:prstGeom>
        </p:spPr>
      </p:pic>
      <p:sp>
        <p:nvSpPr>
          <p:cNvPr id="12" name="Rounded 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DD91F760-DC7E-924D-8949-E00C848760C9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DC4AE86B-FE6A-4848-B1F8-172C556DB366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10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Favourite words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B8BFC-8872-1A47-8322-B81732E78F84}"/>
              </a:ext>
            </a:extLst>
          </p:cNvPr>
          <p:cNvSpPr/>
          <p:nvPr/>
        </p:nvSpPr>
        <p:spPr>
          <a:xfrm>
            <a:off x="539999" y="1502046"/>
            <a:ext cx="6983999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cs typeface="Arial"/>
              </a:rPr>
              <a:t>Make a list of your favourite words in a language of your choice. 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cs typeface="Arial"/>
              </a:rPr>
              <a:t>Here are some of our favourites: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183222-9885-904D-835B-DD05CAD544BE}"/>
              </a:ext>
            </a:extLst>
          </p:cNvPr>
          <p:cNvSpPr/>
          <p:nvPr/>
        </p:nvSpPr>
        <p:spPr>
          <a:xfrm>
            <a:off x="9547411" y="5550757"/>
            <a:ext cx="1057845" cy="492443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per word.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33C32B-E475-1247-B8C4-CB827F2642ED}"/>
              </a:ext>
            </a:extLst>
          </p:cNvPr>
          <p:cNvCxnSpPr>
            <a:cxnSpLocks/>
          </p:cNvCxnSpPr>
          <p:nvPr/>
        </p:nvCxnSpPr>
        <p:spPr>
          <a:xfrm>
            <a:off x="10641113" y="5550757"/>
            <a:ext cx="0" cy="492443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49D5E-8A43-C243-8C7B-B5C17135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97" y="-110974"/>
            <a:ext cx="1613019" cy="16130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BB8B05-D2BD-834D-9BAC-656D3B4D8B5F}"/>
              </a:ext>
            </a:extLst>
          </p:cNvPr>
          <p:cNvSpPr/>
          <p:nvPr/>
        </p:nvSpPr>
        <p:spPr>
          <a:xfrm>
            <a:off x="539999" y="2682981"/>
            <a:ext cx="2301813" cy="224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b="1" dirty="0">
                <a:cs typeface="Arial"/>
              </a:rPr>
              <a:t>French </a:t>
            </a:r>
            <a:r>
              <a:rPr lang="fr-FR" sz="1800" b="1" dirty="0" err="1">
                <a:cs typeface="Arial"/>
              </a:rPr>
              <a:t>examples</a:t>
            </a: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i="1" dirty="0" err="1">
                <a:cs typeface="Arial"/>
              </a:rPr>
              <a:t>vachement</a:t>
            </a:r>
            <a:r>
              <a:rPr lang="en-US" sz="1800" dirty="0">
                <a:cs typeface="Arial"/>
              </a:rPr>
              <a:t> 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= slang for ‘really'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endParaRPr lang="en-US" sz="1800" dirty="0"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i="1" dirty="0">
                <a:cs typeface="Arial"/>
              </a:rPr>
              <a:t>la </a:t>
            </a:r>
            <a:r>
              <a:rPr lang="en-US" sz="1800" i="1" dirty="0" err="1">
                <a:cs typeface="Arial"/>
              </a:rPr>
              <a:t>chauve-souris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= bat (literally, 'bald-mouse')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73B02-E34E-3A4A-A74D-945244C3AFA0}"/>
              </a:ext>
            </a:extLst>
          </p:cNvPr>
          <p:cNvSpPr/>
          <p:nvPr/>
        </p:nvSpPr>
        <p:spPr>
          <a:xfrm>
            <a:off x="3456544" y="2685515"/>
            <a:ext cx="2301813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b="1" dirty="0" err="1">
                <a:cs typeface="Arial"/>
              </a:rPr>
              <a:t>German</a:t>
            </a:r>
            <a:r>
              <a:rPr lang="fr-FR" sz="1800" b="1" dirty="0">
                <a:cs typeface="Arial"/>
              </a:rPr>
              <a:t> </a:t>
            </a:r>
            <a:r>
              <a:rPr lang="fr-FR" sz="1800" b="1" dirty="0" err="1">
                <a:cs typeface="Arial"/>
              </a:rPr>
              <a:t>examples</a:t>
            </a: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FontTx/>
              <a:buChar char="•"/>
            </a:pPr>
            <a:r>
              <a:rPr lang="en-US" sz="1800" i="1" dirty="0" err="1">
                <a:cs typeface="Arial"/>
              </a:rPr>
              <a:t>Kuddelmuddel</a:t>
            </a:r>
            <a:r>
              <a:rPr lang="en-US" sz="1800" i="1" dirty="0">
                <a:cs typeface="Arial"/>
              </a:rPr>
              <a:t> </a:t>
            </a:r>
            <a:r>
              <a:rPr lang="en-US" sz="1800" dirty="0">
                <a:cs typeface="Arial"/>
              </a:rPr>
              <a:t> 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= jumble/mess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endParaRPr lang="en-US" sz="1800" dirty="0"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FontTx/>
              <a:buChar char="•"/>
            </a:pPr>
            <a:r>
              <a:rPr lang="fr-FR" sz="1800" i="1" dirty="0" err="1">
                <a:cs typeface="Arial"/>
              </a:rPr>
              <a:t>Luftschloss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= </a:t>
            </a:r>
            <a:r>
              <a:rPr lang="fr-FR" sz="1800" dirty="0">
                <a:cs typeface="Arial"/>
              </a:rPr>
              <a:t>an </a:t>
            </a:r>
            <a:r>
              <a:rPr lang="fr-FR" sz="1800" dirty="0" err="1">
                <a:cs typeface="Arial"/>
              </a:rPr>
              <a:t>unrealistic</a:t>
            </a:r>
            <a:r>
              <a:rPr lang="fr-FR" sz="1800" dirty="0">
                <a:cs typeface="Arial"/>
              </a:rPr>
              <a:t> </a:t>
            </a:r>
            <a:r>
              <a:rPr lang="fr-FR" sz="1800" dirty="0" err="1">
                <a:cs typeface="Arial"/>
              </a:rPr>
              <a:t>dream</a:t>
            </a:r>
            <a:r>
              <a:rPr lang="fr-FR" sz="1800" dirty="0">
                <a:cs typeface="Arial"/>
              </a:rPr>
              <a:t> (</a:t>
            </a:r>
            <a:r>
              <a:rPr lang="fr-FR" sz="1800" dirty="0" err="1">
                <a:cs typeface="Arial"/>
              </a:rPr>
              <a:t>literally</a:t>
            </a:r>
            <a:r>
              <a:rPr lang="fr-FR" sz="1800" dirty="0">
                <a:cs typeface="Arial"/>
              </a:rPr>
              <a:t>, </a:t>
            </a:r>
            <a:br>
              <a:rPr lang="fr-FR" sz="1800" dirty="0">
                <a:cs typeface="Arial"/>
              </a:rPr>
            </a:br>
            <a:r>
              <a:rPr lang="fr-FR" sz="1800" dirty="0">
                <a:cs typeface="Arial"/>
              </a:rPr>
              <a:t>'air </a:t>
            </a:r>
            <a:r>
              <a:rPr lang="fr-FR" sz="1800" dirty="0" err="1">
                <a:cs typeface="Arial"/>
              </a:rPr>
              <a:t>castle</a:t>
            </a:r>
            <a:r>
              <a:rPr lang="fr-FR" sz="1800" dirty="0">
                <a:cs typeface="Arial"/>
              </a:rPr>
              <a:t>')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endParaRPr lang="en-US" sz="1800" dirty="0"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5B8449-B5B8-154E-9580-18D70F21E129}"/>
              </a:ext>
            </a:extLst>
          </p:cNvPr>
          <p:cNvSpPr/>
          <p:nvPr/>
        </p:nvSpPr>
        <p:spPr>
          <a:xfrm>
            <a:off x="6373090" y="2685515"/>
            <a:ext cx="2301813" cy="2015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b="1" dirty="0" err="1">
                <a:cs typeface="Arial"/>
              </a:rPr>
              <a:t>Spanish</a:t>
            </a:r>
            <a:r>
              <a:rPr lang="fr-FR" sz="1800" b="1" dirty="0">
                <a:cs typeface="Arial"/>
              </a:rPr>
              <a:t> </a:t>
            </a:r>
            <a:r>
              <a:rPr lang="fr-FR" sz="1800" b="1" dirty="0" err="1">
                <a:cs typeface="Arial"/>
              </a:rPr>
              <a:t>examples</a:t>
            </a: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FontTx/>
              <a:buChar char="•"/>
            </a:pPr>
            <a:r>
              <a:rPr lang="fr-FR" sz="1800" i="1" dirty="0" err="1">
                <a:ea typeface="+mn-lt"/>
                <a:cs typeface="+mn-lt"/>
              </a:rPr>
              <a:t>tiquismiquis</a:t>
            </a:r>
            <a:r>
              <a:rPr lang="en-US" sz="1800" i="1" dirty="0">
                <a:cs typeface="Arial"/>
              </a:rPr>
              <a:t> </a:t>
            </a:r>
            <a:r>
              <a:rPr lang="en-US" sz="1800" dirty="0">
                <a:cs typeface="Arial"/>
              </a:rPr>
              <a:t> 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= picky/fussy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5000"/>
            </a:pPr>
            <a:endParaRPr lang="en-US" sz="1800" dirty="0"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FontTx/>
              <a:buChar char="•"/>
            </a:pPr>
            <a:r>
              <a:rPr lang="fr-FR" sz="1800" i="1" dirty="0" err="1">
                <a:cs typeface="Arial"/>
              </a:rPr>
              <a:t>madrugar</a:t>
            </a:r>
            <a:br>
              <a:rPr lang="en-US" sz="1800" dirty="0">
                <a:cs typeface="Arial"/>
              </a:rPr>
            </a:br>
            <a:r>
              <a:rPr lang="en-US" sz="1800" dirty="0">
                <a:cs typeface="Arial"/>
              </a:rPr>
              <a:t>= </a:t>
            </a:r>
            <a:r>
              <a:rPr lang="fr-FR" sz="1800" dirty="0">
                <a:cs typeface="Arial"/>
              </a:rPr>
              <a:t>to </a:t>
            </a:r>
            <a:r>
              <a:rPr lang="fr-FR" sz="1800" dirty="0" err="1">
                <a:cs typeface="Arial"/>
              </a:rPr>
              <a:t>get</a:t>
            </a:r>
            <a:r>
              <a:rPr lang="fr-FR" sz="1800" dirty="0">
                <a:cs typeface="Arial"/>
              </a:rPr>
              <a:t> up </a:t>
            </a:r>
            <a:r>
              <a:rPr lang="fr-FR" sz="1800" dirty="0" err="1">
                <a:cs typeface="Arial"/>
              </a:rPr>
              <a:t>early</a:t>
            </a:r>
            <a:endParaRPr lang="en-US" sz="1800" dirty="0">
              <a:cs typeface="Arial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7155AD-6B0B-7742-8DC5-FC30E0C0A5AF}"/>
              </a:ext>
            </a:extLst>
          </p:cNvPr>
          <p:cNvCxnSpPr>
            <a:cxnSpLocks/>
          </p:cNvCxnSpPr>
          <p:nvPr/>
        </p:nvCxnSpPr>
        <p:spPr>
          <a:xfrm>
            <a:off x="2985254" y="2545978"/>
            <a:ext cx="0" cy="2877670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BD737-D8CD-8F45-8D25-E9ED2E283B81}"/>
              </a:ext>
            </a:extLst>
          </p:cNvPr>
          <p:cNvCxnSpPr>
            <a:cxnSpLocks/>
          </p:cNvCxnSpPr>
          <p:nvPr/>
        </p:nvCxnSpPr>
        <p:spPr>
          <a:xfrm>
            <a:off x="5934640" y="2545978"/>
            <a:ext cx="0" cy="2877670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9" name="Rounded 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9F48973B-75A8-0748-B84B-770D22C4DDFA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2A777CAE-E270-F847-86B6-99C73012AB48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269D4-B106-7B4B-96F1-9EB95F8CDF4A}"/>
              </a:ext>
            </a:extLst>
          </p:cNvPr>
          <p:cNvSpPr/>
          <p:nvPr/>
        </p:nvSpPr>
        <p:spPr>
          <a:xfrm>
            <a:off x="0" y="-1"/>
            <a:ext cx="7664826" cy="5189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05011-EE03-D042-9DEE-2679028B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836" y="2907106"/>
            <a:ext cx="5830814" cy="38702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E99128B-F09D-FD4F-B1DF-C684D40DDA33}"/>
              </a:ext>
            </a:extLst>
          </p:cNvPr>
          <p:cNvGrpSpPr/>
          <p:nvPr/>
        </p:nvGrpSpPr>
        <p:grpSpPr>
          <a:xfrm>
            <a:off x="2969001" y="2892849"/>
            <a:ext cx="6732721" cy="903657"/>
            <a:chOff x="1573173" y="1319077"/>
            <a:chExt cx="6732721" cy="903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FDC7DE-363B-1A48-BC92-719F20DFC297}"/>
                </a:ext>
              </a:extLst>
            </p:cNvPr>
            <p:cNvSpPr/>
            <p:nvPr/>
          </p:nvSpPr>
          <p:spPr>
            <a:xfrm>
              <a:off x="1573175" y="1319079"/>
              <a:ext cx="4695822" cy="90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EF960F-3A36-7C4B-85A2-836069EBE5E0}"/>
                </a:ext>
              </a:extLst>
            </p:cNvPr>
            <p:cNvSpPr/>
            <p:nvPr/>
          </p:nvSpPr>
          <p:spPr>
            <a:xfrm>
              <a:off x="2015638" y="1554190"/>
              <a:ext cx="62902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2400" b="1" dirty="0"/>
                <a:t>Thank you for taking part!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90D116-1288-564D-BE66-93A4670E46AB}"/>
                </a:ext>
              </a:extLst>
            </p:cNvPr>
            <p:cNvCxnSpPr>
              <a:cxnSpLocks/>
            </p:cNvCxnSpPr>
            <p:nvPr/>
          </p:nvCxnSpPr>
          <p:spPr>
            <a:xfrm>
              <a:off x="1573173" y="1319077"/>
              <a:ext cx="1" cy="903655"/>
            </a:xfrm>
            <a:prstGeom prst="line">
              <a:avLst/>
            </a:prstGeom>
            <a:ln w="508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01EDA9-F9C9-5645-85A8-FC27A6A0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8" y="5943599"/>
            <a:ext cx="2973334" cy="13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1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AB5E58-E29E-3C4A-AB61-8CEEB9AE2D3A}"/>
              </a:ext>
            </a:extLst>
          </p:cNvPr>
          <p:cNvSpPr/>
          <p:nvPr/>
        </p:nvSpPr>
        <p:spPr>
          <a:xfrm>
            <a:off x="-1" y="0"/>
            <a:ext cx="5394326" cy="1267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6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4315-AA21-7B40-A6E0-92257A22D645}"/>
              </a:ext>
            </a:extLst>
          </p:cNvPr>
          <p:cNvSpPr/>
          <p:nvPr/>
        </p:nvSpPr>
        <p:spPr>
          <a:xfrm>
            <a:off x="579119" y="553539"/>
            <a:ext cx="6993731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7C22D-9374-F941-9BBB-F408F3EBB44A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sz="3600" b="0" dirty="0">
                <a:solidFill>
                  <a:srgbClr val="000000"/>
                </a:solidFill>
              </a:rPr>
              <a:t>Pick and mix menu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A5746-FB32-D448-8A53-1E2DA42D95FE}"/>
              </a:ext>
            </a:extLst>
          </p:cNvPr>
          <p:cNvCxnSpPr>
            <a:cxnSpLocks/>
          </p:cNvCxnSpPr>
          <p:nvPr/>
        </p:nvCxnSpPr>
        <p:spPr>
          <a:xfrm>
            <a:off x="571672" y="547675"/>
            <a:ext cx="0" cy="720000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DDAB58-EB96-E249-8D66-6828B575441A}"/>
              </a:ext>
            </a:extLst>
          </p:cNvPr>
          <p:cNvSpPr/>
          <p:nvPr/>
        </p:nvSpPr>
        <p:spPr>
          <a:xfrm>
            <a:off x="1591201" y="2125447"/>
            <a:ext cx="2484783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1</a:t>
            </a:r>
            <a:r>
              <a:rPr lang="en-US" dirty="0"/>
              <a:t>. A-Z of languages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FCA4C-93B1-3748-8EAD-FB13AC77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88" y="1637269"/>
            <a:ext cx="1207624" cy="1207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16932-356C-FE4D-8F4F-BB2A682D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52" y="2844893"/>
            <a:ext cx="1037295" cy="1037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63C21A-E6AF-AD4C-A56C-E331845D46C6}"/>
              </a:ext>
            </a:extLst>
          </p:cNvPr>
          <p:cNvSpPr/>
          <p:nvPr/>
        </p:nvSpPr>
        <p:spPr>
          <a:xfrm>
            <a:off x="1591201" y="3151383"/>
            <a:ext cx="3374770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2a</a:t>
            </a:r>
            <a:r>
              <a:rPr lang="en-US" dirty="0"/>
              <a:t>. Top 10: European 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7028A-572F-A44E-9923-4BD078E9200F}"/>
              </a:ext>
            </a:extLst>
          </p:cNvPr>
          <p:cNvSpPr/>
          <p:nvPr/>
        </p:nvSpPr>
        <p:spPr>
          <a:xfrm>
            <a:off x="1591199" y="4292281"/>
            <a:ext cx="2993255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2b</a:t>
            </a:r>
            <a:r>
              <a:rPr lang="en-US" dirty="0"/>
              <a:t>. Top 10: Global round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B77D2-0C95-6848-A3CC-BDA76740C83E}"/>
              </a:ext>
            </a:extLst>
          </p:cNvPr>
          <p:cNvGrpSpPr/>
          <p:nvPr/>
        </p:nvGrpSpPr>
        <p:grpSpPr>
          <a:xfrm>
            <a:off x="500152" y="4004519"/>
            <a:ext cx="1037296" cy="1037296"/>
            <a:chOff x="579119" y="4031068"/>
            <a:chExt cx="1037296" cy="103729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0203FC0-E30B-AE4D-B30A-132F20CE660B}"/>
                </a:ext>
              </a:extLst>
            </p:cNvPr>
            <p:cNvSpPr/>
            <p:nvPr/>
          </p:nvSpPr>
          <p:spPr>
            <a:xfrm>
              <a:off x="673004" y="4204447"/>
              <a:ext cx="687562" cy="687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3EFF45-B8C6-4A40-A8CC-68411497D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" y="4031068"/>
              <a:ext cx="1037296" cy="1037296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C3A80-DA40-9148-B3AF-724EBCEC75C0}"/>
              </a:ext>
            </a:extLst>
          </p:cNvPr>
          <p:cNvSpPr/>
          <p:nvPr/>
        </p:nvSpPr>
        <p:spPr>
          <a:xfrm>
            <a:off x="1591199" y="5370058"/>
            <a:ext cx="1628010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3</a:t>
            </a:r>
            <a:r>
              <a:rPr lang="en-US" dirty="0"/>
              <a:t>. Quick quiz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4938BB-5B4E-C540-90E2-FFC418974B04}"/>
              </a:ext>
            </a:extLst>
          </p:cNvPr>
          <p:cNvSpPr/>
          <p:nvPr/>
        </p:nvSpPr>
        <p:spPr>
          <a:xfrm>
            <a:off x="1591199" y="6392840"/>
            <a:ext cx="2408673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4</a:t>
            </a:r>
            <a:r>
              <a:rPr lang="en-US" dirty="0"/>
              <a:t>. Social languages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0A36FD-50EB-E04C-94C7-82D18799E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52" y="5015421"/>
            <a:ext cx="1113527" cy="1113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6502D-6BA8-8C45-9771-ADC5E998B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88" y="6015689"/>
            <a:ext cx="1184106" cy="11841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4349E5-E064-7C43-A6B4-AC02FC9781BD}"/>
              </a:ext>
            </a:extLst>
          </p:cNvPr>
          <p:cNvSpPr/>
          <p:nvPr/>
        </p:nvSpPr>
        <p:spPr>
          <a:xfrm>
            <a:off x="6900420" y="2125447"/>
            <a:ext cx="3027432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6</a:t>
            </a:r>
            <a:r>
              <a:rPr lang="en-US" dirty="0"/>
              <a:t>. Fun facts: true or false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3A839A-2BD1-DF43-94ED-71BC955AC77E}"/>
              </a:ext>
            </a:extLst>
          </p:cNvPr>
          <p:cNvSpPr/>
          <p:nvPr/>
        </p:nvSpPr>
        <p:spPr>
          <a:xfrm>
            <a:off x="6900420" y="3151383"/>
            <a:ext cx="1871666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7</a:t>
            </a:r>
            <a:r>
              <a:rPr lang="en-US" dirty="0"/>
              <a:t>. Words travel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0E2856-BF45-CC42-8D30-8F0C89DB0ECC}"/>
              </a:ext>
            </a:extLst>
          </p:cNvPr>
          <p:cNvSpPr/>
          <p:nvPr/>
        </p:nvSpPr>
        <p:spPr>
          <a:xfrm>
            <a:off x="6900418" y="4292281"/>
            <a:ext cx="1801134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8</a:t>
            </a:r>
            <a:r>
              <a:rPr lang="en-US" dirty="0"/>
              <a:t>. Coin a word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3C89DB-E2B3-0D41-BCCA-01B9C41A1641}"/>
              </a:ext>
            </a:extLst>
          </p:cNvPr>
          <p:cNvSpPr/>
          <p:nvPr/>
        </p:nvSpPr>
        <p:spPr>
          <a:xfrm>
            <a:off x="6900418" y="5370058"/>
            <a:ext cx="2762936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9</a:t>
            </a:r>
            <a:r>
              <a:rPr lang="en-US" dirty="0"/>
              <a:t>. Language discovery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347333-685A-F542-A8B0-616CE99C9935}"/>
              </a:ext>
            </a:extLst>
          </p:cNvPr>
          <p:cNvSpPr/>
          <p:nvPr/>
        </p:nvSpPr>
        <p:spPr>
          <a:xfrm>
            <a:off x="6900418" y="6392840"/>
            <a:ext cx="2421497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10</a:t>
            </a:r>
            <a:r>
              <a:rPr lang="en-US" dirty="0"/>
              <a:t>. </a:t>
            </a:r>
            <a:r>
              <a:rPr lang="en-US" dirty="0" err="1"/>
              <a:t>Favourite</a:t>
            </a:r>
            <a:r>
              <a:rPr lang="en-US" dirty="0"/>
              <a:t> words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58B4BC-134E-4E4A-BA4C-5DF970AC0E36}"/>
              </a:ext>
            </a:extLst>
          </p:cNvPr>
          <p:cNvSpPr/>
          <p:nvPr/>
        </p:nvSpPr>
        <p:spPr>
          <a:xfrm>
            <a:off x="6900418" y="1041263"/>
            <a:ext cx="1552669" cy="41056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b="1" dirty="0"/>
              <a:t>5</a:t>
            </a:r>
            <a:r>
              <a:rPr lang="en-US" dirty="0"/>
              <a:t>. Say hello!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4CFC81-F530-D347-9612-BD7EF30B6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7023" y="700998"/>
            <a:ext cx="1133353" cy="11333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C20290-183C-0B40-8CEC-13A9E51A9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507" y="1781643"/>
            <a:ext cx="1043911" cy="10439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7340D5-F2AD-0547-BDF8-99BEEEDBB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081" y="3978126"/>
            <a:ext cx="1037295" cy="1037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5F56C0-30D5-2D47-90ED-3A7CE1964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4727" y="4965762"/>
            <a:ext cx="1212845" cy="12128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5286A94-0FC4-1847-9492-FAEB655669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9850" y="6128948"/>
            <a:ext cx="910526" cy="9105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8026757-474C-7B4D-AC53-DA8796CD21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7542" y="2918452"/>
            <a:ext cx="1037294" cy="10372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AC009A5-48B9-A943-BC00-20B7312716DA}"/>
              </a:ext>
            </a:extLst>
          </p:cNvPr>
          <p:cNvGrpSpPr/>
          <p:nvPr/>
        </p:nvGrpSpPr>
        <p:grpSpPr>
          <a:xfrm>
            <a:off x="3999872" y="2165484"/>
            <a:ext cx="546817" cy="330488"/>
            <a:chOff x="4075983" y="2101840"/>
            <a:chExt cx="546817" cy="330488"/>
          </a:xfrm>
        </p:grpSpPr>
        <p:sp>
          <p:nvSpPr>
            <p:cNvPr id="41" name="Rounded Rectangle 40">
              <a:hlinkClick r:id="rId13" action="ppaction://hlinksldjump"/>
              <a:extLst>
                <a:ext uri="{FF2B5EF4-FFF2-40B4-BE49-F238E27FC236}">
                  <a16:creationId xmlns:a16="http://schemas.microsoft.com/office/drawing/2014/main" id="{83BD735C-57B4-BA48-9AA6-C6206D751BFC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2" name="Triangle 41">
              <a:hlinkClick r:id="rId13" action="ppaction://hlinksldjump"/>
              <a:extLst>
                <a:ext uri="{FF2B5EF4-FFF2-40B4-BE49-F238E27FC236}">
                  <a16:creationId xmlns:a16="http://schemas.microsoft.com/office/drawing/2014/main" id="{A40C72FB-7DE9-B34F-8125-F1C987AC8E40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25F4D9-2C1C-114C-93E3-65D0A7BC33C7}"/>
              </a:ext>
            </a:extLst>
          </p:cNvPr>
          <p:cNvGrpSpPr/>
          <p:nvPr/>
        </p:nvGrpSpPr>
        <p:grpSpPr>
          <a:xfrm>
            <a:off x="4965072" y="3175134"/>
            <a:ext cx="546817" cy="330488"/>
            <a:chOff x="4075983" y="2101840"/>
            <a:chExt cx="546817" cy="330488"/>
          </a:xfrm>
        </p:grpSpPr>
        <p:sp>
          <p:nvSpPr>
            <p:cNvPr id="45" name="Rounded Rectangle 44">
              <a:hlinkClick r:id="rId14" action="ppaction://hlinksldjump"/>
              <a:extLst>
                <a:ext uri="{FF2B5EF4-FFF2-40B4-BE49-F238E27FC236}">
                  <a16:creationId xmlns:a16="http://schemas.microsoft.com/office/drawing/2014/main" id="{EFB4BB00-B772-8A4C-8487-1357F871A865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6" name="Triangle 45">
              <a:hlinkClick r:id="rId14" action="ppaction://hlinksldjump"/>
              <a:extLst>
                <a:ext uri="{FF2B5EF4-FFF2-40B4-BE49-F238E27FC236}">
                  <a16:creationId xmlns:a16="http://schemas.microsoft.com/office/drawing/2014/main" id="{79DEF027-FE8C-7B4B-8A75-0A478BA62CD1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451757B-B4A8-7543-8A6C-77B9274E0B2B}"/>
              </a:ext>
            </a:extLst>
          </p:cNvPr>
          <p:cNvGrpSpPr/>
          <p:nvPr/>
        </p:nvGrpSpPr>
        <p:grpSpPr>
          <a:xfrm>
            <a:off x="4571372" y="4330834"/>
            <a:ext cx="546817" cy="330488"/>
            <a:chOff x="4075983" y="2101840"/>
            <a:chExt cx="546817" cy="330488"/>
          </a:xfrm>
        </p:grpSpPr>
        <p:sp>
          <p:nvSpPr>
            <p:cNvPr id="48" name="Rounded Rectangle 47">
              <a:hlinkClick r:id="rId15" action="ppaction://hlinksldjump"/>
              <a:extLst>
                <a:ext uri="{FF2B5EF4-FFF2-40B4-BE49-F238E27FC236}">
                  <a16:creationId xmlns:a16="http://schemas.microsoft.com/office/drawing/2014/main" id="{D7E5ABD3-C1DC-7C4B-B74C-946032D457EB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49" name="Triangle 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C7BE6088-175F-5047-AB8F-2ECEAC660477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CE4515-3934-C145-AA20-1B05A7A51C42}"/>
              </a:ext>
            </a:extLst>
          </p:cNvPr>
          <p:cNvGrpSpPr/>
          <p:nvPr/>
        </p:nvGrpSpPr>
        <p:grpSpPr>
          <a:xfrm>
            <a:off x="3231522" y="5410334"/>
            <a:ext cx="546817" cy="330488"/>
            <a:chOff x="4075983" y="2101840"/>
            <a:chExt cx="546817" cy="330488"/>
          </a:xfrm>
        </p:grpSpPr>
        <p:sp>
          <p:nvSpPr>
            <p:cNvPr id="51" name="Rounded Rectangle 50">
              <a:hlinkClick r:id="rId16" action="ppaction://hlinksldjump"/>
              <a:extLst>
                <a:ext uri="{FF2B5EF4-FFF2-40B4-BE49-F238E27FC236}">
                  <a16:creationId xmlns:a16="http://schemas.microsoft.com/office/drawing/2014/main" id="{14CA95EE-7F37-9044-85F2-CABCFEE462DB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2" name="Triangle 51">
              <a:hlinkClick r:id="rId16" action="ppaction://hlinksldjump"/>
              <a:extLst>
                <a:ext uri="{FF2B5EF4-FFF2-40B4-BE49-F238E27FC236}">
                  <a16:creationId xmlns:a16="http://schemas.microsoft.com/office/drawing/2014/main" id="{F48DBE06-97FF-F64D-B79F-203F14DF2200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09CA9A-DCBE-C74D-B28B-E48E47645493}"/>
              </a:ext>
            </a:extLst>
          </p:cNvPr>
          <p:cNvGrpSpPr/>
          <p:nvPr/>
        </p:nvGrpSpPr>
        <p:grpSpPr>
          <a:xfrm>
            <a:off x="3993522" y="6432684"/>
            <a:ext cx="546817" cy="330488"/>
            <a:chOff x="4075983" y="2101840"/>
            <a:chExt cx="546817" cy="330488"/>
          </a:xfrm>
        </p:grpSpPr>
        <p:sp>
          <p:nvSpPr>
            <p:cNvPr id="54" name="Rounded Rectangle 53">
              <a:hlinkClick r:id="rId17" action="ppaction://hlinksldjump"/>
              <a:extLst>
                <a:ext uri="{FF2B5EF4-FFF2-40B4-BE49-F238E27FC236}">
                  <a16:creationId xmlns:a16="http://schemas.microsoft.com/office/drawing/2014/main" id="{4D00021D-E591-1944-B075-AFAEE91A1C4B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5" name="Triangle 54">
              <a:hlinkClick r:id="rId17" action="ppaction://hlinksldjump"/>
              <a:extLst>
                <a:ext uri="{FF2B5EF4-FFF2-40B4-BE49-F238E27FC236}">
                  <a16:creationId xmlns:a16="http://schemas.microsoft.com/office/drawing/2014/main" id="{2725CFDF-0EE7-A445-9F13-5ECD6076DBCD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EDD10D0-DD59-FD42-8859-D4963FCB20FC}"/>
              </a:ext>
            </a:extLst>
          </p:cNvPr>
          <p:cNvGrpSpPr/>
          <p:nvPr/>
        </p:nvGrpSpPr>
        <p:grpSpPr>
          <a:xfrm>
            <a:off x="9332907" y="6432684"/>
            <a:ext cx="546817" cy="330488"/>
            <a:chOff x="4075983" y="2101840"/>
            <a:chExt cx="546817" cy="330488"/>
          </a:xfrm>
        </p:grpSpPr>
        <p:sp>
          <p:nvSpPr>
            <p:cNvPr id="57" name="Rounded Rectangle 56">
              <a:hlinkClick r:id="rId18" action="ppaction://hlinksldjump"/>
              <a:extLst>
                <a:ext uri="{FF2B5EF4-FFF2-40B4-BE49-F238E27FC236}">
                  <a16:creationId xmlns:a16="http://schemas.microsoft.com/office/drawing/2014/main" id="{17244C79-A15D-6441-8619-F5A3AD335848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58" name="Triangle 57">
              <a:hlinkClick r:id="rId18" action="ppaction://hlinksldjump"/>
              <a:extLst>
                <a:ext uri="{FF2B5EF4-FFF2-40B4-BE49-F238E27FC236}">
                  <a16:creationId xmlns:a16="http://schemas.microsoft.com/office/drawing/2014/main" id="{E9DC06F6-7F29-9D4B-B5BB-7CE373FD70B7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601B78B-505B-F745-80D0-B6035B55E926}"/>
              </a:ext>
            </a:extLst>
          </p:cNvPr>
          <p:cNvGrpSpPr/>
          <p:nvPr/>
        </p:nvGrpSpPr>
        <p:grpSpPr>
          <a:xfrm>
            <a:off x="9663354" y="5410334"/>
            <a:ext cx="546817" cy="330488"/>
            <a:chOff x="4075983" y="2101840"/>
            <a:chExt cx="546817" cy="330488"/>
          </a:xfrm>
        </p:grpSpPr>
        <p:sp>
          <p:nvSpPr>
            <p:cNvPr id="60" name="Rounded Rectangle 59">
              <a:hlinkClick r:id="rId19" action="ppaction://hlinksldjump"/>
              <a:extLst>
                <a:ext uri="{FF2B5EF4-FFF2-40B4-BE49-F238E27FC236}">
                  <a16:creationId xmlns:a16="http://schemas.microsoft.com/office/drawing/2014/main" id="{1906935F-0618-4E43-B487-B5C680AE27DC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1" name="Triangle 60">
              <a:hlinkClick r:id="rId19" action="ppaction://hlinksldjump"/>
              <a:extLst>
                <a:ext uri="{FF2B5EF4-FFF2-40B4-BE49-F238E27FC236}">
                  <a16:creationId xmlns:a16="http://schemas.microsoft.com/office/drawing/2014/main" id="{02590C45-0788-1D49-AC5F-05581364DAA8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3A184E2-ACA6-864D-81A4-70F4A0509AB3}"/>
              </a:ext>
            </a:extLst>
          </p:cNvPr>
          <p:cNvGrpSpPr/>
          <p:nvPr/>
        </p:nvGrpSpPr>
        <p:grpSpPr>
          <a:xfrm>
            <a:off x="8701552" y="4330834"/>
            <a:ext cx="546817" cy="330488"/>
            <a:chOff x="4075983" y="2101840"/>
            <a:chExt cx="546817" cy="330488"/>
          </a:xfrm>
        </p:grpSpPr>
        <p:sp>
          <p:nvSpPr>
            <p:cNvPr id="63" name="Rounded Rectangle 62">
              <a:hlinkClick r:id="rId20" action="ppaction://hlinksldjump"/>
              <a:extLst>
                <a:ext uri="{FF2B5EF4-FFF2-40B4-BE49-F238E27FC236}">
                  <a16:creationId xmlns:a16="http://schemas.microsoft.com/office/drawing/2014/main" id="{66A702B4-34C9-D747-9BE7-9149BA5131A9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4" name="Triangle 63">
              <a:hlinkClick r:id="rId20" action="ppaction://hlinksldjump"/>
              <a:extLst>
                <a:ext uri="{FF2B5EF4-FFF2-40B4-BE49-F238E27FC236}">
                  <a16:creationId xmlns:a16="http://schemas.microsoft.com/office/drawing/2014/main" id="{20B5D07C-36D7-3146-968E-1FC139CF0802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B8CC3C-D1B3-6E48-9222-F3B4227058EE}"/>
              </a:ext>
            </a:extLst>
          </p:cNvPr>
          <p:cNvGrpSpPr/>
          <p:nvPr/>
        </p:nvGrpSpPr>
        <p:grpSpPr>
          <a:xfrm>
            <a:off x="8815719" y="3172981"/>
            <a:ext cx="546817" cy="330488"/>
            <a:chOff x="4075983" y="2101840"/>
            <a:chExt cx="546817" cy="330488"/>
          </a:xfrm>
        </p:grpSpPr>
        <p:sp>
          <p:nvSpPr>
            <p:cNvPr id="66" name="Rounded Rectangle 65">
              <a:hlinkClick r:id="rId21" action="ppaction://hlinksldjump"/>
              <a:extLst>
                <a:ext uri="{FF2B5EF4-FFF2-40B4-BE49-F238E27FC236}">
                  <a16:creationId xmlns:a16="http://schemas.microsoft.com/office/drawing/2014/main" id="{A309A064-FE7E-1D43-8B6B-5478BABB699F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7" name="Triangle 66">
              <a:hlinkClick r:id="rId21" action="ppaction://hlinksldjump"/>
              <a:extLst>
                <a:ext uri="{FF2B5EF4-FFF2-40B4-BE49-F238E27FC236}">
                  <a16:creationId xmlns:a16="http://schemas.microsoft.com/office/drawing/2014/main" id="{9CEDAC64-9C5C-7443-AA54-1CFA2D3F247A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1C3DF8-2D46-814E-8BA8-CAB61EB77577}"/>
              </a:ext>
            </a:extLst>
          </p:cNvPr>
          <p:cNvGrpSpPr/>
          <p:nvPr/>
        </p:nvGrpSpPr>
        <p:grpSpPr>
          <a:xfrm>
            <a:off x="9889627" y="2165484"/>
            <a:ext cx="546817" cy="330488"/>
            <a:chOff x="4075983" y="2101840"/>
            <a:chExt cx="546817" cy="330488"/>
          </a:xfrm>
        </p:grpSpPr>
        <p:sp>
          <p:nvSpPr>
            <p:cNvPr id="69" name="Rounded Rectangle 68">
              <a:hlinkClick r:id="rId22" action="ppaction://hlinksldjump"/>
              <a:extLst>
                <a:ext uri="{FF2B5EF4-FFF2-40B4-BE49-F238E27FC236}">
                  <a16:creationId xmlns:a16="http://schemas.microsoft.com/office/drawing/2014/main" id="{8CBE956F-EFCC-5942-9F97-D6F8F31BA253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0" name="Triangle 69">
              <a:hlinkClick r:id="rId22" action="ppaction://hlinksldjump"/>
              <a:extLst>
                <a:ext uri="{FF2B5EF4-FFF2-40B4-BE49-F238E27FC236}">
                  <a16:creationId xmlns:a16="http://schemas.microsoft.com/office/drawing/2014/main" id="{E50CA074-B7E7-1341-A160-9D8D023B9B53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6771289-8D92-DD41-86E3-94BEE4EA656B}"/>
              </a:ext>
            </a:extLst>
          </p:cNvPr>
          <p:cNvGrpSpPr/>
          <p:nvPr/>
        </p:nvGrpSpPr>
        <p:grpSpPr>
          <a:xfrm>
            <a:off x="8468445" y="1073233"/>
            <a:ext cx="546817" cy="330488"/>
            <a:chOff x="4075983" y="2101840"/>
            <a:chExt cx="546817" cy="330488"/>
          </a:xfrm>
        </p:grpSpPr>
        <p:sp>
          <p:nvSpPr>
            <p:cNvPr id="72" name="Rounded Rectangle 71">
              <a:hlinkClick r:id="rId23" action="ppaction://hlinksldjump"/>
              <a:extLst>
                <a:ext uri="{FF2B5EF4-FFF2-40B4-BE49-F238E27FC236}">
                  <a16:creationId xmlns:a16="http://schemas.microsoft.com/office/drawing/2014/main" id="{913303D2-9F5D-5D47-AC4F-614036CE5190}"/>
                </a:ext>
              </a:extLst>
            </p:cNvPr>
            <p:cNvSpPr/>
            <p:nvPr/>
          </p:nvSpPr>
          <p:spPr>
            <a:xfrm>
              <a:off x="4075983" y="2101840"/>
              <a:ext cx="546817" cy="33048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73" name="Triangle 72">
              <a:hlinkClick r:id="rId23" action="ppaction://hlinksldjump"/>
              <a:extLst>
                <a:ext uri="{FF2B5EF4-FFF2-40B4-BE49-F238E27FC236}">
                  <a16:creationId xmlns:a16="http://schemas.microsoft.com/office/drawing/2014/main" id="{A50AD8AD-7140-1743-8EB9-ECAC31B013BF}"/>
                </a:ext>
              </a:extLst>
            </p:cNvPr>
            <p:cNvSpPr/>
            <p:nvPr/>
          </p:nvSpPr>
          <p:spPr>
            <a:xfrm rot="5400000">
              <a:off x="4269351" y="2193560"/>
              <a:ext cx="208553" cy="14274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97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sz="3600" b="0" dirty="0">
                <a:solidFill>
                  <a:srgbClr val="000000"/>
                </a:solidFill>
              </a:rPr>
              <a:t>1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A-Z of languages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813306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Write the alphabet, A-Z, in the margin of your book.</a:t>
            </a:r>
            <a:endParaRPr lang="en-US" sz="1800" dirty="0"/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Work in teams to write down the names of as many different languages as you can think of for each letter in English.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i="1" dirty="0">
                <a:cs typeface="Arial"/>
              </a:rPr>
              <a:t>Option</a:t>
            </a:r>
            <a:r>
              <a:rPr lang="en-GB" sz="1800" dirty="0">
                <a:cs typeface="Arial"/>
              </a:rPr>
              <a:t>: do this activity in another language that you speak or that you are learning – or in a mix of languages!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CF7E6B-36A0-B04A-9F9E-E664AFE4986C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Team round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48AC27-C712-D442-91A8-58389742C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999" y="-117955"/>
            <a:ext cx="1620001" cy="16200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D93C2FC-8BD5-7643-9B30-E42CC0744102}"/>
              </a:ext>
            </a:extLst>
          </p:cNvPr>
          <p:cNvSpPr/>
          <p:nvPr/>
        </p:nvSpPr>
        <p:spPr>
          <a:xfrm>
            <a:off x="849545" y="3316843"/>
            <a:ext cx="2317104" cy="338554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A. 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B. 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C.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D.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E.</a:t>
            </a:r>
            <a:r>
              <a:rPr lang="fr-FR" sz="2000" i="1" dirty="0">
                <a:cs typeface="Arial"/>
              </a:rPr>
              <a:t> 	English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F.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G.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H. 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I.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38FC6B-F464-F24F-8E39-A142681446A2}"/>
              </a:ext>
            </a:extLst>
          </p:cNvPr>
          <p:cNvSpPr/>
          <p:nvPr/>
        </p:nvSpPr>
        <p:spPr>
          <a:xfrm>
            <a:off x="3581671" y="3316843"/>
            <a:ext cx="2317105" cy="338554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J. 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K. 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L.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M.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N.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O.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P.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Q. 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R.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19DD29-80BF-DF44-AB08-89AD3988CBA9}"/>
              </a:ext>
            </a:extLst>
          </p:cNvPr>
          <p:cNvSpPr/>
          <p:nvPr/>
        </p:nvSpPr>
        <p:spPr>
          <a:xfrm>
            <a:off x="6582210" y="3316843"/>
            <a:ext cx="2317105" cy="3000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S. 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 err="1">
                <a:cs typeface="Arial"/>
              </a:rPr>
              <a:t>T</a:t>
            </a:r>
            <a:r>
              <a:rPr lang="fr-FR" sz="2000" dirty="0">
                <a:cs typeface="Arial"/>
              </a:rPr>
              <a:t>. 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U.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V.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W.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X.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Y.</a:t>
            </a:r>
          </a:p>
          <a:p>
            <a:pPr marL="360000" indent="-360000">
              <a:spcAft>
                <a:spcPts val="600"/>
              </a:spcAft>
            </a:pPr>
            <a:r>
              <a:rPr lang="fr-FR" sz="2000" dirty="0">
                <a:cs typeface="Arial"/>
              </a:rPr>
              <a:t>Z.</a:t>
            </a:r>
          </a:p>
        </p:txBody>
      </p:sp>
    </p:spTree>
    <p:extLst>
      <p:ext uri="{BB962C8B-B14F-4D97-AF65-F5344CB8AC3E}">
        <p14:creationId xmlns:p14="http://schemas.microsoft.com/office/powerpoint/2010/main" val="113322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sz="3600" b="0" dirty="0">
                <a:solidFill>
                  <a:srgbClr val="000000"/>
                </a:solidFill>
              </a:rPr>
              <a:t>1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A-Z of languages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813306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GB" sz="1800" dirty="0">
                <a:cs typeface="Arial"/>
              </a:rPr>
              <a:t>Score 10 points per language.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50 bonus points for completing at least 20 letters.</a:t>
            </a:r>
          </a:p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5000"/>
              <a:buChar char="•"/>
            </a:pPr>
            <a:r>
              <a:rPr lang="en-US" sz="1800" dirty="0">
                <a:cs typeface="Arial"/>
              </a:rPr>
              <a:t>100 bonus points for a language for all 26 letters.</a:t>
            </a:r>
            <a:endParaRPr lang="en-GB" sz="1800" dirty="0">
              <a:cs typeface="Arial"/>
            </a:endParaRPr>
          </a:p>
        </p:txBody>
      </p:sp>
      <p:sp>
        <p:nvSpPr>
          <p:cNvPr id="13" name="Rounded 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6D7ACD9-4584-9946-AC89-03C357BE6BE2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EC644C3D-850A-2C45-9145-C85098EB2150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CF7E6B-36A0-B04A-9F9E-E664AFE4986C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400" kern="0" dirty="0">
                <a:solidFill>
                  <a:schemeClr val="accent3"/>
                </a:solidFill>
                <a:cs typeface="Arial"/>
                <a:sym typeface="Arial"/>
              </a:rPr>
              <a:t>Possible answers</a:t>
            </a:r>
            <a:endParaRPr lang="en-US" sz="14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48AC27-C712-D442-91A8-58389742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99" y="-117955"/>
            <a:ext cx="1620001" cy="16200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D93C2FC-8BD5-7643-9B30-E42CC0744102}"/>
              </a:ext>
            </a:extLst>
          </p:cNvPr>
          <p:cNvSpPr/>
          <p:nvPr/>
        </p:nvSpPr>
        <p:spPr>
          <a:xfrm>
            <a:off x="849545" y="2850677"/>
            <a:ext cx="2494289" cy="400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A. 	</a:t>
            </a:r>
            <a:r>
              <a:rPr lang="fr-FR" sz="2000" i="1" dirty="0" err="1">
                <a:cs typeface="Arial"/>
              </a:rPr>
              <a:t>Arabic</a:t>
            </a:r>
            <a:r>
              <a:rPr lang="fr-FR" sz="2000" i="1" dirty="0">
                <a:cs typeface="Arial"/>
              </a:rPr>
              <a:t>, Afrikaans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B. 	</a:t>
            </a:r>
            <a:r>
              <a:rPr lang="fr-FR" sz="2000" i="1" dirty="0" err="1">
                <a:cs typeface="Arial"/>
              </a:rPr>
              <a:t>Bulgarian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C. 	</a:t>
            </a:r>
            <a:r>
              <a:rPr lang="fr-FR" sz="2000" i="1" dirty="0" err="1">
                <a:cs typeface="Arial"/>
              </a:rPr>
              <a:t>Cantonese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Czech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Croatian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D. 	</a:t>
            </a:r>
            <a:r>
              <a:rPr lang="fr-FR" sz="2000" i="1" dirty="0" err="1">
                <a:cs typeface="Arial"/>
              </a:rPr>
              <a:t>Danish</a:t>
            </a:r>
            <a:r>
              <a:rPr lang="fr-FR" sz="2000" i="1" dirty="0">
                <a:cs typeface="Arial"/>
              </a:rPr>
              <a:t>, Dutch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E. 	</a:t>
            </a:r>
            <a:r>
              <a:rPr lang="fr-FR" sz="2000" i="1" dirty="0">
                <a:cs typeface="Arial"/>
              </a:rPr>
              <a:t>English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F. 	</a:t>
            </a:r>
            <a:r>
              <a:rPr lang="fr-FR" sz="2000" i="1" dirty="0">
                <a:cs typeface="Arial"/>
              </a:rPr>
              <a:t>French, </a:t>
            </a:r>
            <a:r>
              <a:rPr lang="fr-FR" sz="2000" i="1" dirty="0" err="1">
                <a:cs typeface="Arial"/>
              </a:rPr>
              <a:t>Finnish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G. 	</a:t>
            </a:r>
            <a:r>
              <a:rPr lang="fr-FR" sz="2000" i="1" dirty="0">
                <a:cs typeface="Arial"/>
              </a:rPr>
              <a:t>Greek, </a:t>
            </a:r>
            <a:r>
              <a:rPr lang="fr-FR" sz="2000" i="1" dirty="0" err="1">
                <a:cs typeface="Arial"/>
              </a:rPr>
              <a:t>German</a:t>
            </a:r>
            <a:r>
              <a:rPr lang="fr-FR" sz="2000" i="1" dirty="0">
                <a:cs typeface="Arial"/>
              </a:rPr>
              <a:t>, Gujarati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H. 	</a:t>
            </a:r>
            <a:r>
              <a:rPr lang="fr-FR" sz="2000" i="1" dirty="0" err="1">
                <a:cs typeface="Arial"/>
              </a:rPr>
              <a:t>Hebrew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Hungarian</a:t>
            </a:r>
            <a:r>
              <a:rPr lang="fr-FR" sz="2000" i="1" dirty="0">
                <a:cs typeface="Arial"/>
              </a:rPr>
              <a:t>, Hindi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I. 	</a:t>
            </a:r>
            <a:r>
              <a:rPr lang="fr-FR" sz="2000" i="1" dirty="0" err="1">
                <a:cs typeface="Arial"/>
              </a:rPr>
              <a:t>Indonesian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Italian</a:t>
            </a:r>
            <a:endParaRPr lang="fr-FR" sz="2000" i="1" dirty="0">
              <a:cs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38FC6B-F464-F24F-8E39-A142681446A2}"/>
              </a:ext>
            </a:extLst>
          </p:cNvPr>
          <p:cNvSpPr/>
          <p:nvPr/>
        </p:nvSpPr>
        <p:spPr>
          <a:xfrm>
            <a:off x="3581671" y="2850677"/>
            <a:ext cx="2693623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J. 	</a:t>
            </a:r>
            <a:r>
              <a:rPr lang="fr-FR" sz="2000" i="1" dirty="0" err="1">
                <a:cs typeface="Arial"/>
              </a:rPr>
              <a:t>Japanese</a:t>
            </a:r>
            <a:r>
              <a:rPr lang="fr-FR" sz="2000" dirty="0">
                <a:cs typeface="Arial"/>
              </a:rPr>
              <a:t> 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K. 	</a:t>
            </a:r>
            <a:r>
              <a:rPr lang="fr-FR" sz="2000" i="1" dirty="0" err="1">
                <a:cs typeface="Arial"/>
              </a:rPr>
              <a:t>Korean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L. 	</a:t>
            </a:r>
            <a:r>
              <a:rPr lang="fr-FR" sz="2000" i="1" dirty="0" err="1">
                <a:cs typeface="Arial"/>
              </a:rPr>
              <a:t>Latvian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Lithuanian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M. 	</a:t>
            </a:r>
            <a:r>
              <a:rPr lang="fr-FR" sz="2000" i="1" dirty="0">
                <a:cs typeface="Arial"/>
              </a:rPr>
              <a:t>Mandarin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N. 	</a:t>
            </a:r>
            <a:r>
              <a:rPr lang="fr-FR" sz="2000" i="1" dirty="0" err="1">
                <a:cs typeface="Arial"/>
              </a:rPr>
              <a:t>Norwegian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O</a:t>
            </a:r>
            <a:r>
              <a:rPr lang="fr-FR" sz="2000" i="1" dirty="0">
                <a:cs typeface="Arial"/>
              </a:rPr>
              <a:t>. 	Occitan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P. 	</a:t>
            </a:r>
            <a:r>
              <a:rPr lang="fr-FR" sz="2000" i="1" dirty="0" err="1">
                <a:cs typeface="Arial"/>
              </a:rPr>
              <a:t>Portuguese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Persian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Polish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Q. 	</a:t>
            </a:r>
            <a:r>
              <a:rPr lang="fr-FR" sz="2000" i="1" dirty="0">
                <a:cs typeface="Arial"/>
              </a:rPr>
              <a:t>Québécois French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R. 	</a:t>
            </a:r>
            <a:r>
              <a:rPr lang="fr-FR" sz="2000" i="1" dirty="0" err="1">
                <a:cs typeface="Arial"/>
              </a:rPr>
              <a:t>Russian</a:t>
            </a:r>
            <a:r>
              <a:rPr lang="fr-FR" sz="2000" i="1" dirty="0">
                <a:cs typeface="Arial"/>
              </a:rPr>
              <a:t>, </a:t>
            </a:r>
            <a:r>
              <a:rPr lang="fr-FR" sz="2000" i="1" dirty="0" err="1">
                <a:cs typeface="Arial"/>
              </a:rPr>
              <a:t>Romanian</a:t>
            </a:r>
            <a:endParaRPr lang="fr-FR" sz="2000" i="1" dirty="0">
              <a:cs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19DD29-80BF-DF44-AB08-89AD3988CBA9}"/>
              </a:ext>
            </a:extLst>
          </p:cNvPr>
          <p:cNvSpPr/>
          <p:nvPr/>
        </p:nvSpPr>
        <p:spPr>
          <a:xfrm>
            <a:off x="6582211" y="2850678"/>
            <a:ext cx="2346635" cy="338554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S. 	</a:t>
            </a:r>
            <a:r>
              <a:rPr lang="fr-FR" sz="2000" i="1" dirty="0" err="1">
                <a:cs typeface="Arial"/>
              </a:rPr>
              <a:t>Spanish</a:t>
            </a:r>
            <a:r>
              <a:rPr lang="fr-FR" sz="2000" i="1" dirty="0">
                <a:cs typeface="Arial"/>
              </a:rPr>
              <a:t>, </a:t>
            </a:r>
            <a:r>
              <a:rPr lang="fr-FR" sz="2000" i="1" dirty="0" err="1">
                <a:cs typeface="Arial"/>
              </a:rPr>
              <a:t>Swedish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 err="1">
                <a:cs typeface="Arial"/>
              </a:rPr>
              <a:t>T</a:t>
            </a:r>
            <a:r>
              <a:rPr lang="fr-FR" sz="2000" dirty="0">
                <a:cs typeface="Arial"/>
              </a:rPr>
              <a:t>. 	</a:t>
            </a:r>
            <a:r>
              <a:rPr lang="fr-FR" sz="2000" i="1" dirty="0" err="1">
                <a:cs typeface="Arial"/>
              </a:rPr>
              <a:t>Turkish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U. 	</a:t>
            </a:r>
            <a:r>
              <a:rPr lang="fr-FR" sz="2000" i="1" dirty="0">
                <a:cs typeface="Arial"/>
              </a:rPr>
              <a:t>Urdu, </a:t>
            </a:r>
            <a:r>
              <a:rPr lang="fr-FR" sz="2000" i="1" dirty="0" err="1">
                <a:cs typeface="Arial"/>
              </a:rPr>
              <a:t>Ukrainian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V. 	</a:t>
            </a:r>
            <a:r>
              <a:rPr lang="fr-FR" sz="2000" i="1" dirty="0" err="1">
                <a:cs typeface="Arial"/>
              </a:rPr>
              <a:t>Vietnamese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W. </a:t>
            </a:r>
            <a:r>
              <a:rPr lang="fr-FR" sz="2000" i="1" dirty="0" err="1">
                <a:cs typeface="Arial"/>
              </a:rPr>
              <a:t>Welsh</a:t>
            </a:r>
            <a:endParaRPr lang="fr-FR" sz="2000" i="1" dirty="0">
              <a:cs typeface="Arial"/>
            </a:endParaRP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X. 	</a:t>
            </a:r>
            <a:r>
              <a:rPr lang="fr-FR" sz="2000" i="1" dirty="0">
                <a:cs typeface="Arial"/>
              </a:rPr>
              <a:t>Xhosa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Y. 	</a:t>
            </a:r>
            <a:r>
              <a:rPr lang="fr-FR" sz="2000" i="1" dirty="0">
                <a:cs typeface="Arial"/>
              </a:rPr>
              <a:t>Yoruba, Yiddish</a:t>
            </a:r>
          </a:p>
          <a:p>
            <a:pPr marL="360000" indent="-360000">
              <a:spcAft>
                <a:spcPts val="300"/>
              </a:spcAft>
            </a:pPr>
            <a:r>
              <a:rPr lang="fr-FR" sz="2000" dirty="0">
                <a:cs typeface="Arial"/>
              </a:rPr>
              <a:t>Z. 	</a:t>
            </a:r>
            <a:r>
              <a:rPr lang="fr-FR" sz="2000" i="1" dirty="0">
                <a:cs typeface="Arial"/>
              </a:rPr>
              <a:t>Zulu</a:t>
            </a:r>
          </a:p>
          <a:p>
            <a:pPr marL="360000" indent="-360000">
              <a:spcAft>
                <a:spcPts val="300"/>
              </a:spcAft>
            </a:pPr>
            <a:endParaRPr lang="fr-FR" sz="2000" dirty="0"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4FA31B-C783-0546-A895-482FC12932BA}"/>
              </a:ext>
            </a:extLst>
          </p:cNvPr>
          <p:cNvSpPr/>
          <p:nvPr/>
        </p:nvSpPr>
        <p:spPr>
          <a:xfrm>
            <a:off x="9359162" y="4484516"/>
            <a:ext cx="1246095" cy="1231106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Check with your teacher if you have other answers.</a:t>
            </a:r>
            <a:endParaRPr lang="en-US" sz="16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C11908-8FB8-5842-9110-D6BF784C3564}"/>
              </a:ext>
            </a:extLst>
          </p:cNvPr>
          <p:cNvCxnSpPr>
            <a:cxnSpLocks/>
          </p:cNvCxnSpPr>
          <p:nvPr/>
        </p:nvCxnSpPr>
        <p:spPr>
          <a:xfrm>
            <a:off x="10641113" y="4511411"/>
            <a:ext cx="0" cy="119524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8583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2a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Top 10: European 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Put the most spoken languages in Europe in order.</a:t>
            </a: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75066"/>
              </p:ext>
            </p:extLst>
          </p:nvPr>
        </p:nvGraphicFramePr>
        <p:xfrm>
          <a:off x="540000" y="2277569"/>
          <a:ext cx="5278094" cy="428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Approximate number 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of native speakers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160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2.   97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3.   72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4.   65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5.   63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6.   47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7.   39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 33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24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22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ECBDA3D-2B8D-DD41-90B8-8AF0AE66BF0C}"/>
              </a:ext>
            </a:extLst>
          </p:cNvPr>
          <p:cNvSpPr/>
          <p:nvPr/>
        </p:nvSpPr>
        <p:spPr>
          <a:xfrm>
            <a:off x="7523999" y="154504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Polish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FD14E-54D0-AF46-A20A-1EB9D10E3720}"/>
              </a:ext>
            </a:extLst>
          </p:cNvPr>
          <p:cNvSpPr/>
          <p:nvPr/>
        </p:nvSpPr>
        <p:spPr>
          <a:xfrm>
            <a:off x="6255025" y="2056034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Italian</a:t>
            </a: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B4DA38-8CE8-DE47-A2CC-166155D348C2}"/>
              </a:ext>
            </a:extLst>
          </p:cNvPr>
          <p:cNvSpPr/>
          <p:nvPr/>
        </p:nvSpPr>
        <p:spPr>
          <a:xfrm>
            <a:off x="7523999" y="2558058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English</a:t>
            </a:r>
            <a:endParaRPr lang="en-US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7F2D5A-5F14-9740-AD38-4EAFC21DC39B}"/>
              </a:ext>
            </a:extLst>
          </p:cNvPr>
          <p:cNvSpPr/>
          <p:nvPr/>
        </p:nvSpPr>
        <p:spPr>
          <a:xfrm>
            <a:off x="6255025" y="3060081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Ukrainian</a:t>
            </a:r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E7EF0-1879-8947-B7C1-01021D3C946D}"/>
              </a:ext>
            </a:extLst>
          </p:cNvPr>
          <p:cNvSpPr/>
          <p:nvPr/>
        </p:nvSpPr>
        <p:spPr>
          <a:xfrm>
            <a:off x="7541929" y="356210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French</a:t>
            </a: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58F33-9C34-4D48-8C4C-AAA6A051D81B}"/>
              </a:ext>
            </a:extLst>
          </p:cNvPr>
          <p:cNvSpPr/>
          <p:nvPr/>
        </p:nvSpPr>
        <p:spPr>
          <a:xfrm>
            <a:off x="6263990" y="407309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Romanian</a:t>
            </a:r>
            <a:endParaRPr lang="en-US" sz="1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B37D1-0175-5B44-9822-3EC97502EBE5}"/>
              </a:ext>
            </a:extLst>
          </p:cNvPr>
          <p:cNvSpPr/>
          <p:nvPr/>
        </p:nvSpPr>
        <p:spPr>
          <a:xfrm>
            <a:off x="7550894" y="4566152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Spanish</a:t>
            </a: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848908-4AF4-C342-BA09-146582517CC2}"/>
              </a:ext>
            </a:extLst>
          </p:cNvPr>
          <p:cNvSpPr/>
          <p:nvPr/>
        </p:nvSpPr>
        <p:spPr>
          <a:xfrm>
            <a:off x="6281920" y="506817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German</a:t>
            </a:r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B74C3D-3750-C942-917D-29B247253077}"/>
              </a:ext>
            </a:extLst>
          </p:cNvPr>
          <p:cNvSpPr/>
          <p:nvPr/>
        </p:nvSpPr>
        <p:spPr>
          <a:xfrm>
            <a:off x="7550894" y="557916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Russian</a:t>
            </a:r>
            <a:endParaRPr lang="en-US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9C4DEB-4375-FB43-A3B1-2C9EC0FC0743}"/>
              </a:ext>
            </a:extLst>
          </p:cNvPr>
          <p:cNvSpPr/>
          <p:nvPr/>
        </p:nvSpPr>
        <p:spPr>
          <a:xfrm>
            <a:off x="6272955" y="6090151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Dutch</a:t>
            </a:r>
            <a:endParaRPr lang="en-US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9C145B-A718-F646-AD8C-0DDD0F5C496B}"/>
              </a:ext>
            </a:extLst>
          </p:cNvPr>
          <p:cNvCxnSpPr>
            <a:cxnSpLocks/>
          </p:cNvCxnSpPr>
          <p:nvPr/>
        </p:nvCxnSpPr>
        <p:spPr>
          <a:xfrm>
            <a:off x="7532956" y="1545045"/>
            <a:ext cx="17938" cy="5013106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284E8604-3D89-644F-A0BE-F7C9B2F94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47" y="92113"/>
            <a:ext cx="1342094" cy="13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2a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Top 10: European 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Put the most spoken languages in Europe in order.</a:t>
            </a: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11974"/>
              </p:ext>
            </p:extLst>
          </p:nvPr>
        </p:nvGraphicFramePr>
        <p:xfrm>
          <a:off x="540000" y="2277569"/>
          <a:ext cx="5278094" cy="428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Approximate number 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of native speakers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160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Russian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2.   97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German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3.   72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French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4.   65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Italian</a:t>
                      </a:r>
                      <a:endParaRPr lang="en-US" sz="1600" dirty="0"/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5.   63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English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6.   47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Spanish</a:t>
                      </a:r>
                      <a:endParaRPr lang="en-US" sz="1600" dirty="0"/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7.   39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Polish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 33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Ukrainian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24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Arial"/>
                        </a:rPr>
                        <a:t>Romanian</a:t>
                      </a:r>
                      <a:endParaRPr lang="en-US" dirty="0"/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22 million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Dutch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147F3A7-19CE-9340-96B0-7FC985EC0F66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Answers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F96CB9-4D4C-1F4F-AF2B-9EF6ED607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647" y="92113"/>
            <a:ext cx="1342094" cy="13420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18E6B28-4CAE-D848-AB89-770DB24C7541}"/>
              </a:ext>
            </a:extLst>
          </p:cNvPr>
          <p:cNvGrpSpPr/>
          <p:nvPr/>
        </p:nvGrpSpPr>
        <p:grpSpPr>
          <a:xfrm>
            <a:off x="7453220" y="6072030"/>
            <a:ext cx="1502521" cy="493059"/>
            <a:chOff x="7641479" y="5383131"/>
            <a:chExt cx="1502521" cy="493059"/>
          </a:xfrm>
        </p:grpSpPr>
        <p:sp>
          <p:nvSpPr>
            <p:cNvPr id="30" name="Rounded Rectangle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A5A6071-8AA8-774B-85A0-1521A2DBBD7D}"/>
                </a:ext>
              </a:extLst>
            </p:cNvPr>
            <p:cNvSpPr/>
            <p:nvPr/>
          </p:nvSpPr>
          <p:spPr>
            <a:xfrm>
              <a:off x="7641479" y="5383131"/>
              <a:ext cx="1502521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Play Global round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9C63CA-DC6E-EA4B-9D6D-47A7CDF959E8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6956157-5873-6C4D-A3E2-8103FCF115ED}"/>
              </a:ext>
            </a:extLst>
          </p:cNvPr>
          <p:cNvSpPr/>
          <p:nvPr/>
        </p:nvSpPr>
        <p:spPr>
          <a:xfrm>
            <a:off x="9359162" y="5333366"/>
            <a:ext cx="1246095" cy="738664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for each correct match.</a:t>
            </a:r>
            <a:endParaRPr lang="en-US" sz="1600" i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BA6A93-C32C-9D45-99AA-BB9D208F97D9}"/>
              </a:ext>
            </a:extLst>
          </p:cNvPr>
          <p:cNvCxnSpPr>
            <a:cxnSpLocks/>
          </p:cNvCxnSpPr>
          <p:nvPr/>
        </p:nvCxnSpPr>
        <p:spPr>
          <a:xfrm>
            <a:off x="10641113" y="5333366"/>
            <a:ext cx="0" cy="738664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sp>
        <p:nvSpPr>
          <p:cNvPr id="14" name="Rounded 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641A4C8F-4EB6-A543-8244-D2F6F5458BCC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441B99D-B857-0240-8BAD-81A09278C354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2b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Top 10: Global 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Put the most spoken languages in the world in order.</a:t>
            </a: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E3569-56CE-E24D-BC0F-A279D29B89C2}"/>
              </a:ext>
            </a:extLst>
          </p:cNvPr>
          <p:cNvGrpSpPr/>
          <p:nvPr/>
        </p:nvGrpSpPr>
        <p:grpSpPr>
          <a:xfrm>
            <a:off x="9359162" y="6618345"/>
            <a:ext cx="1246095" cy="493059"/>
            <a:chOff x="7897905" y="5383131"/>
            <a:chExt cx="1246095" cy="493059"/>
          </a:xfrm>
        </p:grpSpPr>
        <p:sp>
          <p:nvSpPr>
            <p:cNvPr id="13" name="Rounded Rectangle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6D7ACD9-4584-9946-AC89-03C357BE6BE2}"/>
                </a:ext>
              </a:extLst>
            </p:cNvPr>
            <p:cNvSpPr/>
            <p:nvPr/>
          </p:nvSpPr>
          <p:spPr>
            <a:xfrm>
              <a:off x="7897905" y="5383131"/>
              <a:ext cx="1246095" cy="49305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>
              <a:bevelT w="38100" h="38100"/>
              <a:bevelB w="57150" prst="angle"/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914400">
                <a:lnSpc>
                  <a:spcPts val="1500"/>
                </a:lnSpc>
                <a:buClr>
                  <a:srgbClr val="000000"/>
                </a:buClr>
              </a:pPr>
              <a:r>
                <a:rPr lang="en-US" sz="1400" b="1" kern="0" dirty="0">
                  <a:solidFill>
                    <a:prstClr val="black"/>
                  </a:solidFill>
                  <a:cs typeface="Arial"/>
                  <a:sym typeface="Arial"/>
                </a:rPr>
                <a:t>Go to answers</a:t>
              </a:r>
              <a:endPara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EC644C3D-850A-2C45-9145-C85098EB2150}"/>
                </a:ext>
              </a:extLst>
            </p:cNvPr>
            <p:cNvSpPr/>
            <p:nvPr/>
          </p:nvSpPr>
          <p:spPr>
            <a:xfrm rot="5400000">
              <a:off x="8829688" y="5554229"/>
              <a:ext cx="323514" cy="1429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04947"/>
              </p:ext>
            </p:extLst>
          </p:nvPr>
        </p:nvGraphicFramePr>
        <p:xfrm>
          <a:off x="540000" y="2277569"/>
          <a:ext cx="5278094" cy="428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Total number of speakers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1.5 billion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2.   1.1 billion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    602.2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4.    548.3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5.    274.1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6.    274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7.    272.7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  258.2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 257.7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 231.3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ECBDA3D-2B8D-DD41-90B8-8AF0AE66BF0C}"/>
              </a:ext>
            </a:extLst>
          </p:cNvPr>
          <p:cNvSpPr/>
          <p:nvPr/>
        </p:nvSpPr>
        <p:spPr>
          <a:xfrm>
            <a:off x="7523999" y="154504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Urdu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FD14E-54D0-AF46-A20A-1EB9D10E3720}"/>
              </a:ext>
            </a:extLst>
          </p:cNvPr>
          <p:cNvSpPr/>
          <p:nvPr/>
        </p:nvSpPr>
        <p:spPr>
          <a:xfrm>
            <a:off x="6255025" y="2056034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Arabic</a:t>
            </a: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B4DA38-8CE8-DE47-A2CC-166155D348C2}"/>
              </a:ext>
            </a:extLst>
          </p:cNvPr>
          <p:cNvSpPr/>
          <p:nvPr/>
        </p:nvSpPr>
        <p:spPr>
          <a:xfrm>
            <a:off x="7523999" y="2558058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English</a:t>
            </a:r>
            <a:endParaRPr lang="en-US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7F2D5A-5F14-9740-AD38-4EAFC21DC39B}"/>
              </a:ext>
            </a:extLst>
          </p:cNvPr>
          <p:cNvSpPr/>
          <p:nvPr/>
        </p:nvSpPr>
        <p:spPr>
          <a:xfrm>
            <a:off x="6192270" y="3060081"/>
            <a:ext cx="1358622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Portuguese</a:t>
            </a:r>
            <a:endParaRPr lang="en-US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CE7EF0-1879-8947-B7C1-01021D3C946D}"/>
              </a:ext>
            </a:extLst>
          </p:cNvPr>
          <p:cNvSpPr/>
          <p:nvPr/>
        </p:nvSpPr>
        <p:spPr>
          <a:xfrm>
            <a:off x="7541929" y="356210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French</a:t>
            </a: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E58F33-9C34-4D48-8C4C-AAA6A051D81B}"/>
              </a:ext>
            </a:extLst>
          </p:cNvPr>
          <p:cNvSpPr/>
          <p:nvPr/>
        </p:nvSpPr>
        <p:spPr>
          <a:xfrm>
            <a:off x="6263990" y="407309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Hindi</a:t>
            </a:r>
            <a:endParaRPr lang="en-US" sz="1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EB37D1-0175-5B44-9822-3EC97502EBE5}"/>
              </a:ext>
            </a:extLst>
          </p:cNvPr>
          <p:cNvSpPr/>
          <p:nvPr/>
        </p:nvSpPr>
        <p:spPr>
          <a:xfrm>
            <a:off x="7550894" y="4566152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Spanish</a:t>
            </a:r>
            <a:endParaRPr lang="en-US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848908-4AF4-C342-BA09-146582517CC2}"/>
              </a:ext>
            </a:extLst>
          </p:cNvPr>
          <p:cNvSpPr/>
          <p:nvPr/>
        </p:nvSpPr>
        <p:spPr>
          <a:xfrm>
            <a:off x="6281920" y="5068175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Bengali</a:t>
            </a:r>
            <a:endParaRPr lang="en-US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B74C3D-3750-C942-917D-29B247253077}"/>
              </a:ext>
            </a:extLst>
          </p:cNvPr>
          <p:cNvSpPr/>
          <p:nvPr/>
        </p:nvSpPr>
        <p:spPr>
          <a:xfrm>
            <a:off x="7550894" y="5579163"/>
            <a:ext cx="1260000" cy="468000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Russian</a:t>
            </a:r>
            <a:endParaRPr lang="en-US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9C4DEB-4375-FB43-A3B1-2C9EC0FC0743}"/>
              </a:ext>
            </a:extLst>
          </p:cNvPr>
          <p:cNvSpPr/>
          <p:nvPr/>
        </p:nvSpPr>
        <p:spPr>
          <a:xfrm>
            <a:off x="6272955" y="6090150"/>
            <a:ext cx="1260000" cy="609009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800" dirty="0">
                <a:cs typeface="Arial"/>
              </a:rPr>
              <a:t>Mandarin Chinese</a:t>
            </a:r>
            <a:endParaRPr lang="en-US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9C145B-A718-F646-AD8C-0DDD0F5C496B}"/>
              </a:ext>
            </a:extLst>
          </p:cNvPr>
          <p:cNvCxnSpPr>
            <a:cxnSpLocks/>
          </p:cNvCxnSpPr>
          <p:nvPr/>
        </p:nvCxnSpPr>
        <p:spPr>
          <a:xfrm>
            <a:off x="7532956" y="1545045"/>
            <a:ext cx="17938" cy="5154114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FE3DE1-3830-E440-BD98-166C65C27653}"/>
              </a:ext>
            </a:extLst>
          </p:cNvPr>
          <p:cNvGrpSpPr/>
          <p:nvPr/>
        </p:nvGrpSpPr>
        <p:grpSpPr>
          <a:xfrm>
            <a:off x="7639124" y="-56048"/>
            <a:ext cx="1488938" cy="1488938"/>
            <a:chOff x="579119" y="4031068"/>
            <a:chExt cx="1037296" cy="103729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420AF3-3747-8C40-954B-D6F4C669FD8E}"/>
                </a:ext>
              </a:extLst>
            </p:cNvPr>
            <p:cNvSpPr/>
            <p:nvPr/>
          </p:nvSpPr>
          <p:spPr>
            <a:xfrm>
              <a:off x="673004" y="4204447"/>
              <a:ext cx="687562" cy="687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CA71ED-225A-714D-90B4-487C4F7BD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19" y="4031068"/>
              <a:ext cx="1037296" cy="1037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09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A9999D-B8C1-344E-B3B9-010BBBE4F9A2}"/>
              </a:ext>
            </a:extLst>
          </p:cNvPr>
          <p:cNvSpPr txBox="1">
            <a:spLocks/>
          </p:cNvSpPr>
          <p:nvPr/>
        </p:nvSpPr>
        <p:spPr>
          <a:xfrm>
            <a:off x="849545" y="763160"/>
            <a:ext cx="7886700" cy="430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rgbClr val="000000"/>
                </a:solidFill>
              </a:rPr>
              <a:t>2b</a:t>
            </a:r>
            <a:r>
              <a:rPr lang="en-GB" sz="3600" dirty="0">
                <a:solidFill>
                  <a:srgbClr val="000000"/>
                </a:solidFill>
              </a:rPr>
              <a:t>   </a:t>
            </a:r>
            <a:r>
              <a:rPr lang="en-GB" sz="3600" b="0" dirty="0">
                <a:solidFill>
                  <a:srgbClr val="000000"/>
                </a:solidFill>
              </a:rPr>
              <a:t>Top 10: Global 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CDC4-54EA-CC4A-9336-84A922CE9F07}"/>
              </a:ext>
            </a:extLst>
          </p:cNvPr>
          <p:cNvSpPr/>
          <p:nvPr/>
        </p:nvSpPr>
        <p:spPr>
          <a:xfrm>
            <a:off x="540000" y="1502046"/>
            <a:ext cx="60938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dirty="0">
                <a:cs typeface="Arial"/>
              </a:rPr>
              <a:t>Put the most spoken languages in the world in order.</a:t>
            </a:r>
            <a:endParaRPr lang="en-US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C61A7-1D11-4847-A6AC-68AF86AF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54182"/>
              </p:ext>
            </p:extLst>
          </p:nvPr>
        </p:nvGraphicFramePr>
        <p:xfrm>
          <a:off x="540000" y="2277569"/>
          <a:ext cx="5278094" cy="428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1957">
                  <a:extLst>
                    <a:ext uri="{9D8B030D-6E8A-4147-A177-3AD203B41FA5}">
                      <a16:colId xmlns:a16="http://schemas.microsoft.com/office/drawing/2014/main" val="2266722424"/>
                    </a:ext>
                  </a:extLst>
                </a:gridCol>
                <a:gridCol w="2676137">
                  <a:extLst>
                    <a:ext uri="{9D8B030D-6E8A-4147-A177-3AD203B41FA5}">
                      <a16:colId xmlns:a16="http://schemas.microsoft.com/office/drawing/2014/main" val="1802771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Total number of speakers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Language</a:t>
                      </a:r>
                    </a:p>
                  </a:txBody>
                  <a:tcPr marL="163440" marR="1634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9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1.   1.5 billion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English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5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2.   1.1 billion</a:t>
                      </a:r>
                    </a:p>
                  </a:txBody>
                  <a:tcPr marL="163440" marR="16344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Mandarin Chinese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    602.2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Hindi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3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4.    548.3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Spanish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4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5.    274.1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French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0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6.    274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Arabic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7.    272.7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Bengali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4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8.    258.2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Russian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58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9.    257.7 million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Portuguese</a:t>
                      </a:r>
                    </a:p>
                  </a:txBody>
                  <a:tcPr marL="16344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10.  231.3 million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/>
                        <a:t>Urdu</a:t>
                      </a:r>
                    </a:p>
                  </a:txBody>
                  <a:tcPr marL="16344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31356"/>
                  </a:ext>
                </a:extLst>
              </a:tr>
            </a:tbl>
          </a:graphicData>
        </a:graphic>
      </p:graphicFrame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05F9DC8-499A-CC40-AB03-71A8C50F25B3}"/>
              </a:ext>
            </a:extLst>
          </p:cNvPr>
          <p:cNvSpPr/>
          <p:nvPr/>
        </p:nvSpPr>
        <p:spPr>
          <a:xfrm>
            <a:off x="9168650" y="0"/>
            <a:ext cx="1620000" cy="547675"/>
          </a:xfrm>
          <a:prstGeom prst="roundRect">
            <a:avLst>
              <a:gd name="adj" fmla="val 909"/>
            </a:avLst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914400">
              <a:lnSpc>
                <a:spcPts val="1500"/>
              </a:lnSpc>
              <a:buClr>
                <a:srgbClr val="000000"/>
              </a:buClr>
            </a:pPr>
            <a:r>
              <a:rPr lang="en-US" sz="1600" kern="0" dirty="0">
                <a:solidFill>
                  <a:schemeClr val="accent3"/>
                </a:solidFill>
                <a:cs typeface="Arial"/>
                <a:sym typeface="Arial"/>
              </a:rPr>
              <a:t>Answers</a:t>
            </a:r>
            <a:endParaRPr lang="en-US" sz="1600" kern="0" dirty="0">
              <a:solidFill>
                <a:schemeClr val="accent3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8F1253-39A9-FD47-AFD1-90F87CF367B2}"/>
              </a:ext>
            </a:extLst>
          </p:cNvPr>
          <p:cNvSpPr/>
          <p:nvPr/>
        </p:nvSpPr>
        <p:spPr>
          <a:xfrm>
            <a:off x="9359162" y="5333366"/>
            <a:ext cx="1246095" cy="738664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cs typeface="Arial"/>
              </a:rPr>
              <a:t>10 points for each correct match.</a:t>
            </a:r>
            <a:endParaRPr lang="en-US" sz="1600" i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B0E20B-01D9-7244-866C-DE092953449B}"/>
              </a:ext>
            </a:extLst>
          </p:cNvPr>
          <p:cNvCxnSpPr>
            <a:cxnSpLocks/>
          </p:cNvCxnSpPr>
          <p:nvPr/>
        </p:nvCxnSpPr>
        <p:spPr>
          <a:xfrm>
            <a:off x="10641113" y="5333366"/>
            <a:ext cx="0" cy="738664"/>
          </a:xfrm>
          <a:prstGeom prst="line">
            <a:avLst/>
          </a:prstGeom>
          <a:noFill/>
          <a:ln w="38100" cap="flat" cmpd="sng" algn="ctr">
            <a:solidFill>
              <a:srgbClr val="505759"/>
            </a:solidFill>
            <a:prstDash val="solid"/>
            <a:miter lim="800000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DAC8FA-6FAF-3B47-A1A3-CFD38AB399BB}"/>
              </a:ext>
            </a:extLst>
          </p:cNvPr>
          <p:cNvGrpSpPr/>
          <p:nvPr/>
        </p:nvGrpSpPr>
        <p:grpSpPr>
          <a:xfrm>
            <a:off x="7639124" y="-56048"/>
            <a:ext cx="1488938" cy="1488938"/>
            <a:chOff x="579119" y="4031068"/>
            <a:chExt cx="1037296" cy="103729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38B610-0072-DD4E-92D0-D99BDEA9CBDC}"/>
                </a:ext>
              </a:extLst>
            </p:cNvPr>
            <p:cNvSpPr/>
            <p:nvPr/>
          </p:nvSpPr>
          <p:spPr>
            <a:xfrm>
              <a:off x="673004" y="4204447"/>
              <a:ext cx="687562" cy="687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BA4281C-4F94-7349-8547-B1BFBBD16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19" y="4031068"/>
              <a:ext cx="1037296" cy="1037296"/>
            </a:xfrm>
            <a:prstGeom prst="rect">
              <a:avLst/>
            </a:prstGeom>
          </p:spPr>
        </p:pic>
      </p:grpSp>
      <p:sp>
        <p:nvSpPr>
          <p:cNvPr id="13" name="Rounded 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324695D0-1BB3-CC40-8A32-1F10B2B0CE8A}"/>
              </a:ext>
            </a:extLst>
          </p:cNvPr>
          <p:cNvSpPr/>
          <p:nvPr/>
        </p:nvSpPr>
        <p:spPr>
          <a:xfrm>
            <a:off x="9359162" y="6618345"/>
            <a:ext cx="1246095" cy="4930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w="38100" h="38100"/>
            <a:bevelB w="57150" prst="angle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400">
              <a:lnSpc>
                <a:spcPts val="1400"/>
              </a:lnSpc>
              <a:buClr>
                <a:srgbClr val="000000"/>
              </a:buClr>
            </a:pPr>
            <a:r>
              <a:rPr lang="en-US" sz="1400" b="1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   </a:t>
            </a: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Back to     </a:t>
            </a:r>
            <a:b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the menu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E490B7DC-33A9-C448-A0E3-3EDEBC5D2F7E}"/>
              </a:ext>
            </a:extLst>
          </p:cNvPr>
          <p:cNvSpPr/>
          <p:nvPr/>
        </p:nvSpPr>
        <p:spPr>
          <a:xfrm rot="16200000" flipH="1">
            <a:off x="9385508" y="6789443"/>
            <a:ext cx="323514" cy="14294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2021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B0E"/>
      </a:accent1>
      <a:accent2>
        <a:srgbClr val="94E7EA"/>
      </a:accent2>
      <a:accent3>
        <a:srgbClr val="FFBB1C"/>
      </a:accent3>
      <a:accent4>
        <a:srgbClr val="FF7579"/>
      </a:accent4>
      <a:accent5>
        <a:srgbClr val="83BD00"/>
      </a:accent5>
      <a:accent6>
        <a:srgbClr val="12B2A5"/>
      </a:accent6>
      <a:hlink>
        <a:srgbClr val="007FA3"/>
      </a:hlink>
      <a:folHlink>
        <a:srgbClr val="9D0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2218</Words>
  <Application>Microsoft Office PowerPoint</Application>
  <PresentationFormat>Custom</PresentationFormat>
  <Paragraphs>419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Consolas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Matthews</dc:creator>
  <cp:lastModifiedBy>Rasha Al-Harithi</cp:lastModifiedBy>
  <cp:revision>101</cp:revision>
  <dcterms:created xsi:type="dcterms:W3CDTF">2022-01-17T16:45:29Z</dcterms:created>
  <dcterms:modified xsi:type="dcterms:W3CDTF">2022-08-08T15:22:25Z</dcterms:modified>
</cp:coreProperties>
</file>